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5"/>
  </p:sldMasterIdLst>
  <p:notesMasterIdLst>
    <p:notesMasterId r:id="rId30"/>
  </p:notesMasterIdLst>
  <p:handoutMasterIdLst>
    <p:handoutMasterId r:id="rId31"/>
  </p:handoutMasterIdLst>
  <p:sldIdLst>
    <p:sldId id="317" r:id="rId6"/>
    <p:sldId id="496" r:id="rId7"/>
    <p:sldId id="493" r:id="rId8"/>
    <p:sldId id="502" r:id="rId9"/>
    <p:sldId id="503" r:id="rId10"/>
    <p:sldId id="504" r:id="rId11"/>
    <p:sldId id="505" r:id="rId12"/>
    <p:sldId id="506" r:id="rId13"/>
    <p:sldId id="507" r:id="rId14"/>
    <p:sldId id="508" r:id="rId15"/>
    <p:sldId id="509" r:id="rId16"/>
    <p:sldId id="510" r:id="rId17"/>
    <p:sldId id="511" r:id="rId18"/>
    <p:sldId id="512" r:id="rId19"/>
    <p:sldId id="515" r:id="rId20"/>
    <p:sldId id="516" r:id="rId21"/>
    <p:sldId id="517" r:id="rId22"/>
    <p:sldId id="519" r:id="rId23"/>
    <p:sldId id="520" r:id="rId24"/>
    <p:sldId id="521" r:id="rId25"/>
    <p:sldId id="522" r:id="rId26"/>
    <p:sldId id="523" r:id="rId27"/>
    <p:sldId id="495" r:id="rId28"/>
    <p:sldId id="525" r:id="rId29"/>
  </p:sldIdLst>
  <p:sldSz cx="24384000" cy="13716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cGiollaPhadraig, Brian" initials="MB" lastIdx="7" clrIdx="0">
    <p:extLst>
      <p:ext uri="{19B8F6BF-5375-455C-9EA6-DF929625EA0E}">
        <p15:presenceInfo xmlns:p15="http://schemas.microsoft.com/office/powerpoint/2012/main" userId="S-1-5-21-1482476501-1770027372-725345543-38427" providerId="AD"/>
      </p:ext>
    </p:extLst>
  </p:cmAuthor>
  <p:cmAuthor id="2" name="White, Lisa" initials="WL" lastIdx="4" clrIdx="1">
    <p:extLst>
      <p:ext uri="{19B8F6BF-5375-455C-9EA6-DF929625EA0E}">
        <p15:presenceInfo xmlns:p15="http://schemas.microsoft.com/office/powerpoint/2012/main" userId="S-1-5-21-1482476501-1770027372-725345543-56820" providerId="AD"/>
      </p:ext>
    </p:extLst>
  </p:cmAuthor>
  <p:cmAuthor id="3" name="Donnelly, William" initials="DW" lastIdx="1" clrIdx="2">
    <p:extLst>
      <p:ext uri="{19B8F6BF-5375-455C-9EA6-DF929625EA0E}">
        <p15:presenceInfo xmlns:p15="http://schemas.microsoft.com/office/powerpoint/2012/main" userId="S-1-5-21-1482476501-1770027372-725345543-57955" providerId="AD"/>
      </p:ext>
    </p:extLst>
  </p:cmAuthor>
  <p:cmAuthor id="4" name="Lorigan, Maria" initials="LM" lastIdx="2" clrIdx="3">
    <p:extLst>
      <p:ext uri="{19B8F6BF-5375-455C-9EA6-DF929625EA0E}">
        <p15:presenceInfo xmlns:p15="http://schemas.microsoft.com/office/powerpoint/2012/main" userId="S-1-5-21-1482476501-1770027372-725345543-222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A79563"/>
    <a:srgbClr val="005850"/>
    <a:srgbClr val="005A52"/>
    <a:srgbClr val="A39161"/>
    <a:srgbClr val="004D44"/>
    <a:srgbClr val="99FFCC"/>
    <a:srgbClr val="5E5E5E"/>
    <a:srgbClr val="B3B6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39" autoAdjust="0"/>
    <p:restoredTop sz="95748" autoAdjust="0"/>
  </p:normalViewPr>
  <p:slideViewPr>
    <p:cSldViewPr snapToGrid="0" snapToObjects="1" showGuides="1">
      <p:cViewPr varScale="1">
        <p:scale>
          <a:sx n="48" d="100"/>
          <a:sy n="48" d="100"/>
        </p:scale>
        <p:origin x="403" y="53"/>
      </p:cViewPr>
      <p:guideLst>
        <p:guide orient="horz" pos="4320"/>
        <p:guide pos="7680"/>
      </p:guideLst>
    </p:cSldViewPr>
  </p:slideViewPr>
  <p:outlineViewPr>
    <p:cViewPr>
      <p:scale>
        <a:sx n="33" d="100"/>
        <a:sy n="33" d="100"/>
      </p:scale>
      <p:origin x="0" y="0"/>
    </p:cViewPr>
  </p:outlineViewPr>
  <p:notesTextViewPr>
    <p:cViewPr>
      <p:scale>
        <a:sx n="1" d="1"/>
        <a:sy n="1" d="1"/>
      </p:scale>
      <p:origin x="0" y="0"/>
    </p:cViewPr>
  </p:notesTextViewPr>
  <p:sorterViewPr>
    <p:cViewPr>
      <p:scale>
        <a:sx n="94" d="100"/>
        <a:sy n="94" d="100"/>
      </p:scale>
      <p:origin x="0" y="0"/>
    </p:cViewPr>
  </p:sorterViewPr>
  <p:notesViewPr>
    <p:cSldViewPr snapToGrid="0" snapToObjects="1" showGuides="1">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582DDC-BDE5-4834-9E35-0EFD9BA066B6}" type="doc">
      <dgm:prSet loTypeId="urn:microsoft.com/office/officeart/2005/8/layout/list1" loCatId="list" qsTypeId="urn:microsoft.com/office/officeart/2005/8/quickstyle/simple3" qsCatId="simple" csTypeId="urn:microsoft.com/office/officeart/2005/8/colors/colorful2" csCatId="colorful" phldr="1"/>
      <dgm:spPr/>
      <dgm:t>
        <a:bodyPr/>
        <a:lstStyle/>
        <a:p>
          <a:endParaRPr lang="en-IE"/>
        </a:p>
      </dgm:t>
    </dgm:pt>
    <dgm:pt modelId="{7122C36A-DF08-4D78-AD70-21BA230DBFAF}">
      <dgm:prSet phldrT="[Text]"/>
      <dgm:spPr/>
      <dgm:t>
        <a:bodyPr/>
        <a:lstStyle/>
        <a:p>
          <a:r>
            <a:rPr lang="en-IE" dirty="0"/>
            <a:t>1. To provide information on:</a:t>
          </a:r>
        </a:p>
      </dgm:t>
    </dgm:pt>
    <dgm:pt modelId="{4CEC851B-232B-4A40-83EC-4A9B10CB0C55}" type="parTrans" cxnId="{DDCF0C7C-1CF2-4D0B-A68D-69870C95D1BE}">
      <dgm:prSet/>
      <dgm:spPr/>
      <dgm:t>
        <a:bodyPr/>
        <a:lstStyle/>
        <a:p>
          <a:endParaRPr lang="en-IE"/>
        </a:p>
      </dgm:t>
    </dgm:pt>
    <dgm:pt modelId="{91ACE9B5-FA53-4493-9EC4-7B98ED3A0DB0}" type="sibTrans" cxnId="{DDCF0C7C-1CF2-4D0B-A68D-69870C95D1BE}">
      <dgm:prSet/>
      <dgm:spPr/>
      <dgm:t>
        <a:bodyPr/>
        <a:lstStyle/>
        <a:p>
          <a:endParaRPr lang="en-IE"/>
        </a:p>
      </dgm:t>
    </dgm:pt>
    <dgm:pt modelId="{1302DBAA-D01D-4CF3-A01A-332417CF8DF0}">
      <dgm:prSet/>
      <dgm:spPr/>
      <dgm:t>
        <a:bodyPr/>
        <a:lstStyle/>
        <a:p>
          <a:r>
            <a:rPr lang="en-IE"/>
            <a:t>The DEIS themes</a:t>
          </a:r>
          <a:endParaRPr lang="en-IE" dirty="0"/>
        </a:p>
      </dgm:t>
    </dgm:pt>
    <dgm:pt modelId="{197C7D1F-1EF8-435E-8298-F326D48B99A8}" type="sibTrans" cxnId="{A4CCAD4C-9901-4F51-9061-66950BA7FDFE}">
      <dgm:prSet/>
      <dgm:spPr/>
      <dgm:t>
        <a:bodyPr/>
        <a:lstStyle/>
        <a:p>
          <a:endParaRPr lang="en-IE"/>
        </a:p>
      </dgm:t>
    </dgm:pt>
    <dgm:pt modelId="{BC31BBF8-5A17-4664-BAF5-67D40246C504}" type="parTrans" cxnId="{A4CCAD4C-9901-4F51-9061-66950BA7FDFE}">
      <dgm:prSet/>
      <dgm:spPr/>
      <dgm:t>
        <a:bodyPr/>
        <a:lstStyle/>
        <a:p>
          <a:endParaRPr lang="en-IE"/>
        </a:p>
      </dgm:t>
    </dgm:pt>
    <dgm:pt modelId="{9DF026DD-DD13-4D52-81DA-E939F34383BC}">
      <dgm:prSet/>
      <dgm:spPr/>
      <dgm:t>
        <a:bodyPr/>
        <a:lstStyle/>
        <a:p>
          <a:r>
            <a:rPr lang="en-IE"/>
            <a:t>The planning requirements for DEIS schools</a:t>
          </a:r>
          <a:endParaRPr lang="en-IE" dirty="0"/>
        </a:p>
      </dgm:t>
    </dgm:pt>
    <dgm:pt modelId="{1BB0CCC5-4871-4DF6-8B91-3B4AFB6D3940}" type="sibTrans" cxnId="{C889A546-C51C-46D5-8B8B-E8B962F47CDC}">
      <dgm:prSet/>
      <dgm:spPr/>
      <dgm:t>
        <a:bodyPr/>
        <a:lstStyle/>
        <a:p>
          <a:endParaRPr lang="en-IE"/>
        </a:p>
      </dgm:t>
    </dgm:pt>
    <dgm:pt modelId="{2F0DB2A9-D287-438A-8877-CA711251A2B9}" type="parTrans" cxnId="{C889A546-C51C-46D5-8B8B-E8B962F47CDC}">
      <dgm:prSet/>
      <dgm:spPr/>
      <dgm:t>
        <a:bodyPr/>
        <a:lstStyle/>
        <a:p>
          <a:endParaRPr lang="en-IE"/>
        </a:p>
      </dgm:t>
    </dgm:pt>
    <dgm:pt modelId="{E8A2B464-89A2-4118-A71E-F0B1E90048E4}" type="pres">
      <dgm:prSet presAssocID="{4B582DDC-BDE5-4834-9E35-0EFD9BA066B6}" presName="linear" presStyleCnt="0">
        <dgm:presLayoutVars>
          <dgm:dir/>
          <dgm:animLvl val="lvl"/>
          <dgm:resizeHandles val="exact"/>
        </dgm:presLayoutVars>
      </dgm:prSet>
      <dgm:spPr/>
    </dgm:pt>
    <dgm:pt modelId="{5A436DCB-D8C4-4474-B934-E59BE2F07BCA}" type="pres">
      <dgm:prSet presAssocID="{7122C36A-DF08-4D78-AD70-21BA230DBFAF}" presName="parentLin" presStyleCnt="0"/>
      <dgm:spPr/>
    </dgm:pt>
    <dgm:pt modelId="{A9EE97F7-A0EE-4F51-B936-A97BB70BCA35}" type="pres">
      <dgm:prSet presAssocID="{7122C36A-DF08-4D78-AD70-21BA230DBFAF}" presName="parentLeftMargin" presStyleLbl="node1" presStyleIdx="0" presStyleCnt="1"/>
      <dgm:spPr/>
    </dgm:pt>
    <dgm:pt modelId="{AF23BF3E-331D-467D-AEA0-F7C5C416669B}" type="pres">
      <dgm:prSet presAssocID="{7122C36A-DF08-4D78-AD70-21BA230DBFAF}" presName="parentText" presStyleLbl="node1" presStyleIdx="0" presStyleCnt="1">
        <dgm:presLayoutVars>
          <dgm:chMax val="0"/>
          <dgm:bulletEnabled val="1"/>
        </dgm:presLayoutVars>
      </dgm:prSet>
      <dgm:spPr/>
    </dgm:pt>
    <dgm:pt modelId="{CFDC23C1-53AF-4DA3-ABAB-D2E744B031F0}" type="pres">
      <dgm:prSet presAssocID="{7122C36A-DF08-4D78-AD70-21BA230DBFAF}" presName="negativeSpace" presStyleCnt="0"/>
      <dgm:spPr/>
    </dgm:pt>
    <dgm:pt modelId="{93FAA8C9-2EE5-42C3-BB22-F9F300DF7E47}" type="pres">
      <dgm:prSet presAssocID="{7122C36A-DF08-4D78-AD70-21BA230DBFAF}" presName="childText" presStyleLbl="conFgAcc1" presStyleIdx="0" presStyleCnt="1">
        <dgm:presLayoutVars>
          <dgm:bulletEnabled val="1"/>
        </dgm:presLayoutVars>
      </dgm:prSet>
      <dgm:spPr/>
    </dgm:pt>
  </dgm:ptLst>
  <dgm:cxnLst>
    <dgm:cxn modelId="{C2C47C04-83F1-4E97-BA1D-CE00AB8FDA57}" type="presOf" srcId="{7122C36A-DF08-4D78-AD70-21BA230DBFAF}" destId="{A9EE97F7-A0EE-4F51-B936-A97BB70BCA35}" srcOrd="0" destOrd="0" presId="urn:microsoft.com/office/officeart/2005/8/layout/list1"/>
    <dgm:cxn modelId="{C889A546-C51C-46D5-8B8B-E8B962F47CDC}" srcId="{7122C36A-DF08-4D78-AD70-21BA230DBFAF}" destId="{9DF026DD-DD13-4D52-81DA-E939F34383BC}" srcOrd="1" destOrd="0" parTransId="{2F0DB2A9-D287-438A-8877-CA711251A2B9}" sibTransId="{1BB0CCC5-4871-4DF6-8B91-3B4AFB6D3940}"/>
    <dgm:cxn modelId="{A4CCAD4C-9901-4F51-9061-66950BA7FDFE}" srcId="{7122C36A-DF08-4D78-AD70-21BA230DBFAF}" destId="{1302DBAA-D01D-4CF3-A01A-332417CF8DF0}" srcOrd="0" destOrd="0" parTransId="{BC31BBF8-5A17-4664-BAF5-67D40246C504}" sibTransId="{197C7D1F-1EF8-435E-8298-F326D48B99A8}"/>
    <dgm:cxn modelId="{DDCF0C7C-1CF2-4D0B-A68D-69870C95D1BE}" srcId="{4B582DDC-BDE5-4834-9E35-0EFD9BA066B6}" destId="{7122C36A-DF08-4D78-AD70-21BA230DBFAF}" srcOrd="0" destOrd="0" parTransId="{4CEC851B-232B-4A40-83EC-4A9B10CB0C55}" sibTransId="{91ACE9B5-FA53-4493-9EC4-7B98ED3A0DB0}"/>
    <dgm:cxn modelId="{A46762AA-4560-4678-8620-3324FFE23CE3}" type="presOf" srcId="{9DF026DD-DD13-4D52-81DA-E939F34383BC}" destId="{93FAA8C9-2EE5-42C3-BB22-F9F300DF7E47}" srcOrd="0" destOrd="1" presId="urn:microsoft.com/office/officeart/2005/8/layout/list1"/>
    <dgm:cxn modelId="{9E5ED7AC-BC8F-46F6-8D8E-7EFFC0462E75}" type="presOf" srcId="{4B582DDC-BDE5-4834-9E35-0EFD9BA066B6}" destId="{E8A2B464-89A2-4118-A71E-F0B1E90048E4}" srcOrd="0" destOrd="0" presId="urn:microsoft.com/office/officeart/2005/8/layout/list1"/>
    <dgm:cxn modelId="{158208DC-22E8-4046-B75C-F3A3F5A2B8E1}" type="presOf" srcId="{7122C36A-DF08-4D78-AD70-21BA230DBFAF}" destId="{AF23BF3E-331D-467D-AEA0-F7C5C416669B}" srcOrd="1" destOrd="0" presId="urn:microsoft.com/office/officeart/2005/8/layout/list1"/>
    <dgm:cxn modelId="{16B4DFFF-A31E-48E7-9496-3B29B10E6376}" type="presOf" srcId="{1302DBAA-D01D-4CF3-A01A-332417CF8DF0}" destId="{93FAA8C9-2EE5-42C3-BB22-F9F300DF7E47}" srcOrd="0" destOrd="0" presId="urn:microsoft.com/office/officeart/2005/8/layout/list1"/>
    <dgm:cxn modelId="{B086D7B5-70BA-44D6-91B1-68EF3DF3786A}" type="presParOf" srcId="{E8A2B464-89A2-4118-A71E-F0B1E90048E4}" destId="{5A436DCB-D8C4-4474-B934-E59BE2F07BCA}" srcOrd="0" destOrd="0" presId="urn:microsoft.com/office/officeart/2005/8/layout/list1"/>
    <dgm:cxn modelId="{ECEBB22B-AA43-4352-9017-BCBBFBD42FC8}" type="presParOf" srcId="{5A436DCB-D8C4-4474-B934-E59BE2F07BCA}" destId="{A9EE97F7-A0EE-4F51-B936-A97BB70BCA35}" srcOrd="0" destOrd="0" presId="urn:microsoft.com/office/officeart/2005/8/layout/list1"/>
    <dgm:cxn modelId="{98B47E10-0974-4E27-8160-C1C3080B8694}" type="presParOf" srcId="{5A436DCB-D8C4-4474-B934-E59BE2F07BCA}" destId="{AF23BF3E-331D-467D-AEA0-F7C5C416669B}" srcOrd="1" destOrd="0" presId="urn:microsoft.com/office/officeart/2005/8/layout/list1"/>
    <dgm:cxn modelId="{73FE1123-8D85-453A-B620-C6ADB50FAEE1}" type="presParOf" srcId="{E8A2B464-89A2-4118-A71E-F0B1E90048E4}" destId="{CFDC23C1-53AF-4DA3-ABAB-D2E744B031F0}" srcOrd="1" destOrd="0" presId="urn:microsoft.com/office/officeart/2005/8/layout/list1"/>
    <dgm:cxn modelId="{7C1D819B-16D9-4604-9CCD-A138B30E60F2}" type="presParOf" srcId="{E8A2B464-89A2-4118-A71E-F0B1E90048E4}" destId="{93FAA8C9-2EE5-42C3-BB22-F9F300DF7E47}"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F348ED-86D6-4C99-8F3B-133A2CC84A9F}" type="doc">
      <dgm:prSet loTypeId="urn:microsoft.com/office/officeart/2005/8/layout/hierarchy3" loCatId="list" qsTypeId="urn:microsoft.com/office/officeart/2005/8/quickstyle/simple3" qsCatId="simple" csTypeId="urn:microsoft.com/office/officeart/2005/8/colors/colorful2" csCatId="colorful" phldr="1"/>
      <dgm:spPr/>
      <dgm:t>
        <a:bodyPr/>
        <a:lstStyle/>
        <a:p>
          <a:endParaRPr lang="en-IE"/>
        </a:p>
      </dgm:t>
    </dgm:pt>
    <dgm:pt modelId="{676CF10E-E8F2-47F1-AE04-06181D301BD1}">
      <dgm:prSet phldrT="[Text]" custT="1"/>
      <dgm:spPr/>
      <dgm:t>
        <a:bodyPr/>
        <a:lstStyle/>
        <a:p>
          <a:r>
            <a:rPr lang="en-IE" sz="5400" dirty="0"/>
            <a:t>DEIS</a:t>
          </a:r>
        </a:p>
      </dgm:t>
    </dgm:pt>
    <dgm:pt modelId="{5C32E70A-7339-4537-8200-BF43278991B1}" type="parTrans" cxnId="{18DE81C3-F69F-4450-AF61-84EDE2A2D1D3}">
      <dgm:prSet/>
      <dgm:spPr/>
      <dgm:t>
        <a:bodyPr/>
        <a:lstStyle/>
        <a:p>
          <a:endParaRPr lang="en-IE"/>
        </a:p>
      </dgm:t>
    </dgm:pt>
    <dgm:pt modelId="{634F8D52-B0E9-4A6D-B19F-8E6FEA0A9417}" type="sibTrans" cxnId="{18DE81C3-F69F-4450-AF61-84EDE2A2D1D3}">
      <dgm:prSet/>
      <dgm:spPr/>
      <dgm:t>
        <a:bodyPr/>
        <a:lstStyle/>
        <a:p>
          <a:endParaRPr lang="en-IE"/>
        </a:p>
      </dgm:t>
    </dgm:pt>
    <dgm:pt modelId="{0C5A15AB-D404-4255-A7FA-04AA19D44C99}">
      <dgm:prSet phldrT="[Text]"/>
      <dgm:spPr/>
      <dgm:t>
        <a:bodyPr/>
        <a:lstStyle/>
        <a:p>
          <a:r>
            <a:rPr lang="en-IE" dirty="0"/>
            <a:t>DEIS is the Department’s main policy initiative to respond to educational disadvantage. The DEIS programme focuses on targeting additional resources to those schools included in the programme to ensure every child has an equal opportunity to achieve their potential.</a:t>
          </a:r>
          <a:endParaRPr lang="en-IE" dirty="0">
            <a:solidFill>
              <a:srgbClr val="FF0000"/>
            </a:solidFill>
          </a:endParaRPr>
        </a:p>
      </dgm:t>
    </dgm:pt>
    <dgm:pt modelId="{C08D8332-4C32-4DBB-80D1-89E64908D1D4}" type="parTrans" cxnId="{0569E0B1-CC83-4B21-93D4-D2FBE2904FFC}">
      <dgm:prSet/>
      <dgm:spPr/>
      <dgm:t>
        <a:bodyPr/>
        <a:lstStyle/>
        <a:p>
          <a:endParaRPr lang="en-IE"/>
        </a:p>
      </dgm:t>
    </dgm:pt>
    <dgm:pt modelId="{E688B01A-7104-439F-9752-2D919D624049}" type="sibTrans" cxnId="{0569E0B1-CC83-4B21-93D4-D2FBE2904FFC}">
      <dgm:prSet/>
      <dgm:spPr/>
      <dgm:t>
        <a:bodyPr/>
        <a:lstStyle/>
        <a:p>
          <a:endParaRPr lang="en-IE"/>
        </a:p>
      </dgm:t>
    </dgm:pt>
    <dgm:pt modelId="{0BFDF48E-0CD1-47DA-B03A-200BE9B93E79}">
      <dgm:prSet phldrT="[Text]"/>
      <dgm:spPr/>
      <dgm:t>
        <a:bodyPr/>
        <a:lstStyle/>
        <a:p>
          <a:r>
            <a:rPr lang="en-US" dirty="0"/>
            <a:t>Supports are provided to schools based on the concentration of children and young people in the school at risk of educational disadvantage</a:t>
          </a:r>
        </a:p>
        <a:p>
          <a:r>
            <a:rPr lang="en-US" dirty="0"/>
            <a:t>Calculated using:</a:t>
          </a:r>
          <a:endParaRPr lang="en-IE" dirty="0"/>
        </a:p>
      </dgm:t>
    </dgm:pt>
    <dgm:pt modelId="{A074A0DD-A9C9-4C48-90F4-6B949C5DF285}" type="parTrans" cxnId="{7CAF10CA-C2D0-4153-83FD-C8D521DA02B9}">
      <dgm:prSet/>
      <dgm:spPr/>
      <dgm:t>
        <a:bodyPr/>
        <a:lstStyle/>
        <a:p>
          <a:endParaRPr lang="en-IE"/>
        </a:p>
      </dgm:t>
    </dgm:pt>
    <dgm:pt modelId="{C82F71EA-F844-4F75-AC69-0C6824F14AD7}" type="sibTrans" cxnId="{7CAF10CA-C2D0-4153-83FD-C8D521DA02B9}">
      <dgm:prSet/>
      <dgm:spPr/>
      <dgm:t>
        <a:bodyPr/>
        <a:lstStyle/>
        <a:p>
          <a:endParaRPr lang="en-IE"/>
        </a:p>
      </dgm:t>
    </dgm:pt>
    <dgm:pt modelId="{43DBFF33-DC0C-45A0-A7D6-6BF5D8054CB1}">
      <dgm:prSet phldrT="[Text]"/>
      <dgm:spPr/>
      <dgm:t>
        <a:bodyPr/>
        <a:lstStyle/>
        <a:p>
          <a:r>
            <a:rPr lang="en-US" dirty="0"/>
            <a:t>DE enrolment database. Includes children and young people in Direct Provision and from </a:t>
          </a:r>
          <a:r>
            <a:rPr lang="en-US" dirty="0" err="1"/>
            <a:t>Traveller</a:t>
          </a:r>
          <a:r>
            <a:rPr lang="en-US" dirty="0"/>
            <a:t> / Roma Communities </a:t>
          </a:r>
          <a:endParaRPr lang="en-IE" dirty="0"/>
        </a:p>
      </dgm:t>
    </dgm:pt>
    <dgm:pt modelId="{A8956774-2850-4B4A-BA89-BEB45E81DDA2}" type="parTrans" cxnId="{7A8619EE-EE0B-4905-BA6C-C94CB31A8ADB}">
      <dgm:prSet/>
      <dgm:spPr/>
      <dgm:t>
        <a:bodyPr/>
        <a:lstStyle/>
        <a:p>
          <a:endParaRPr lang="en-IE"/>
        </a:p>
      </dgm:t>
    </dgm:pt>
    <dgm:pt modelId="{494CB7C2-0FA9-4B52-918D-2791FF088ACD}" type="sibTrans" cxnId="{7A8619EE-EE0B-4905-BA6C-C94CB31A8ADB}">
      <dgm:prSet/>
      <dgm:spPr/>
      <dgm:t>
        <a:bodyPr/>
        <a:lstStyle/>
        <a:p>
          <a:endParaRPr lang="en-IE"/>
        </a:p>
      </dgm:t>
    </dgm:pt>
    <dgm:pt modelId="{DB652683-6877-48E2-98A3-3F3B464DBAFE}">
      <dgm:prSet/>
      <dgm:spPr/>
      <dgm:t>
        <a:bodyPr/>
        <a:lstStyle/>
        <a:p>
          <a:r>
            <a:rPr lang="en-US" dirty="0"/>
            <a:t>Pobal HP Deprivation index</a:t>
          </a:r>
        </a:p>
      </dgm:t>
    </dgm:pt>
    <dgm:pt modelId="{8D723E06-9FD3-450D-8326-49AEDBBAF038}" type="parTrans" cxnId="{8098B030-9660-40EE-8EB0-7B303FB70241}">
      <dgm:prSet/>
      <dgm:spPr/>
      <dgm:t>
        <a:bodyPr/>
        <a:lstStyle/>
        <a:p>
          <a:endParaRPr lang="en-IE"/>
        </a:p>
      </dgm:t>
    </dgm:pt>
    <dgm:pt modelId="{48D7AA33-6261-4076-9C6E-2059DD499D42}" type="sibTrans" cxnId="{8098B030-9660-40EE-8EB0-7B303FB70241}">
      <dgm:prSet/>
      <dgm:spPr/>
      <dgm:t>
        <a:bodyPr/>
        <a:lstStyle/>
        <a:p>
          <a:endParaRPr lang="en-IE"/>
        </a:p>
      </dgm:t>
    </dgm:pt>
    <dgm:pt modelId="{2C08048C-08B4-458A-9FF4-95177B8F834B}">
      <dgm:prSet/>
      <dgm:spPr/>
      <dgm:t>
        <a:bodyPr/>
        <a:lstStyle/>
        <a:p>
          <a:r>
            <a:rPr lang="en-US" dirty="0"/>
            <a:t>Data from Department of Housing and Local Government on homelessness</a:t>
          </a:r>
        </a:p>
      </dgm:t>
    </dgm:pt>
    <dgm:pt modelId="{6D6B4FF7-4FC2-4F5B-A776-57FCF351E21B}" type="parTrans" cxnId="{B7E8662A-A97E-4355-9029-DAE45C6F8C8B}">
      <dgm:prSet/>
      <dgm:spPr/>
      <dgm:t>
        <a:bodyPr/>
        <a:lstStyle/>
        <a:p>
          <a:endParaRPr lang="en-IE"/>
        </a:p>
      </dgm:t>
    </dgm:pt>
    <dgm:pt modelId="{50CAFDFF-8607-4E73-ABC3-3E00D14957EC}" type="sibTrans" cxnId="{B7E8662A-A97E-4355-9029-DAE45C6F8C8B}">
      <dgm:prSet/>
      <dgm:spPr/>
      <dgm:t>
        <a:bodyPr/>
        <a:lstStyle/>
        <a:p>
          <a:endParaRPr lang="en-IE"/>
        </a:p>
      </dgm:t>
    </dgm:pt>
    <dgm:pt modelId="{DD2E0D0F-0E54-4161-90E2-CCEFB02D8003}" type="pres">
      <dgm:prSet presAssocID="{7EF348ED-86D6-4C99-8F3B-133A2CC84A9F}" presName="diagram" presStyleCnt="0">
        <dgm:presLayoutVars>
          <dgm:chPref val="1"/>
          <dgm:dir/>
          <dgm:animOne val="branch"/>
          <dgm:animLvl val="lvl"/>
          <dgm:resizeHandles/>
        </dgm:presLayoutVars>
      </dgm:prSet>
      <dgm:spPr/>
    </dgm:pt>
    <dgm:pt modelId="{AE59A382-805A-4739-915C-0A215E7CC675}" type="pres">
      <dgm:prSet presAssocID="{676CF10E-E8F2-47F1-AE04-06181D301BD1}" presName="root" presStyleCnt="0"/>
      <dgm:spPr/>
    </dgm:pt>
    <dgm:pt modelId="{E5069FB5-AB0D-4758-B25B-AF63B6257E30}" type="pres">
      <dgm:prSet presAssocID="{676CF10E-E8F2-47F1-AE04-06181D301BD1}" presName="rootComposite" presStyleCnt="0"/>
      <dgm:spPr/>
    </dgm:pt>
    <dgm:pt modelId="{C5B79E0D-8F59-4353-ACDB-2B473E54B089}" type="pres">
      <dgm:prSet presAssocID="{676CF10E-E8F2-47F1-AE04-06181D301BD1}" presName="rootText" presStyleLbl="node1" presStyleIdx="0" presStyleCnt="2" custScaleX="114258" custScaleY="146214"/>
      <dgm:spPr/>
    </dgm:pt>
    <dgm:pt modelId="{89A922E2-3B9F-45A2-9649-4DA06C7259E3}" type="pres">
      <dgm:prSet presAssocID="{676CF10E-E8F2-47F1-AE04-06181D301BD1}" presName="rootConnector" presStyleLbl="node1" presStyleIdx="0" presStyleCnt="2"/>
      <dgm:spPr/>
    </dgm:pt>
    <dgm:pt modelId="{1BE6902C-0941-4096-8B4E-050F7151C256}" type="pres">
      <dgm:prSet presAssocID="{676CF10E-E8F2-47F1-AE04-06181D301BD1}" presName="childShape" presStyleCnt="0"/>
      <dgm:spPr/>
    </dgm:pt>
    <dgm:pt modelId="{9095AABE-4755-4828-8693-864E45376845}" type="pres">
      <dgm:prSet presAssocID="{C08D8332-4C32-4DBB-80D1-89E64908D1D4}" presName="Name13" presStyleLbl="parChTrans1D2" presStyleIdx="0" presStyleCnt="4"/>
      <dgm:spPr/>
    </dgm:pt>
    <dgm:pt modelId="{07C42E72-0017-4428-BC66-EF0096965E33}" type="pres">
      <dgm:prSet presAssocID="{0C5A15AB-D404-4255-A7FA-04AA19D44C99}" presName="childText" presStyleLbl="bgAcc1" presStyleIdx="0" presStyleCnt="4" custScaleX="111106" custScaleY="194774">
        <dgm:presLayoutVars>
          <dgm:bulletEnabled val="1"/>
        </dgm:presLayoutVars>
      </dgm:prSet>
      <dgm:spPr/>
    </dgm:pt>
    <dgm:pt modelId="{22DAD50B-096A-494D-891A-BA96590D15D4}" type="pres">
      <dgm:prSet presAssocID="{0BFDF48E-0CD1-47DA-B03A-200BE9B93E79}" presName="root" presStyleCnt="0"/>
      <dgm:spPr/>
    </dgm:pt>
    <dgm:pt modelId="{318EB463-6F36-45CD-AE1F-65C028A9D64A}" type="pres">
      <dgm:prSet presAssocID="{0BFDF48E-0CD1-47DA-B03A-200BE9B93E79}" presName="rootComposite" presStyleCnt="0"/>
      <dgm:spPr/>
    </dgm:pt>
    <dgm:pt modelId="{70C26B37-20B6-4018-8908-784F6D23B647}" type="pres">
      <dgm:prSet presAssocID="{0BFDF48E-0CD1-47DA-B03A-200BE9B93E79}" presName="rootText" presStyleLbl="node1" presStyleIdx="1" presStyleCnt="2" custScaleX="114258" custScaleY="146214"/>
      <dgm:spPr/>
    </dgm:pt>
    <dgm:pt modelId="{310F6F36-38E0-4B49-B3BB-D2C5A9ED3FDB}" type="pres">
      <dgm:prSet presAssocID="{0BFDF48E-0CD1-47DA-B03A-200BE9B93E79}" presName="rootConnector" presStyleLbl="node1" presStyleIdx="1" presStyleCnt="2"/>
      <dgm:spPr/>
    </dgm:pt>
    <dgm:pt modelId="{1749D22F-E7B5-4101-B811-DAF12E76DDAB}" type="pres">
      <dgm:prSet presAssocID="{0BFDF48E-0CD1-47DA-B03A-200BE9B93E79}" presName="childShape" presStyleCnt="0"/>
      <dgm:spPr/>
    </dgm:pt>
    <dgm:pt modelId="{10286F11-BD0C-47B0-A88E-5CF31CF85275}" type="pres">
      <dgm:prSet presAssocID="{A8956774-2850-4B4A-BA89-BEB45E81DDA2}" presName="Name13" presStyleLbl="parChTrans1D2" presStyleIdx="1" presStyleCnt="4"/>
      <dgm:spPr/>
    </dgm:pt>
    <dgm:pt modelId="{CFCB9C71-183E-4E2B-949F-C7CD59059BC0}" type="pres">
      <dgm:prSet presAssocID="{43DBFF33-DC0C-45A0-A7D6-6BF5D8054CB1}" presName="childText" presStyleLbl="bgAcc1" presStyleIdx="1" presStyleCnt="4" custScaleX="111106">
        <dgm:presLayoutVars>
          <dgm:bulletEnabled val="1"/>
        </dgm:presLayoutVars>
      </dgm:prSet>
      <dgm:spPr/>
    </dgm:pt>
    <dgm:pt modelId="{60DBED98-FF09-4905-BEEE-1576ECFB2A8A}" type="pres">
      <dgm:prSet presAssocID="{8D723E06-9FD3-450D-8326-49AEDBBAF038}" presName="Name13" presStyleLbl="parChTrans1D2" presStyleIdx="2" presStyleCnt="4"/>
      <dgm:spPr/>
    </dgm:pt>
    <dgm:pt modelId="{3ECC204A-93BE-480A-8C8F-CB01590946C9}" type="pres">
      <dgm:prSet presAssocID="{DB652683-6877-48E2-98A3-3F3B464DBAFE}" presName="childText" presStyleLbl="bgAcc1" presStyleIdx="2" presStyleCnt="4" custScaleX="111106" custScaleY="53947" custLinFactNeighborX="660" custLinFactNeighborY="-7114">
        <dgm:presLayoutVars>
          <dgm:bulletEnabled val="1"/>
        </dgm:presLayoutVars>
      </dgm:prSet>
      <dgm:spPr/>
    </dgm:pt>
    <dgm:pt modelId="{2EC8C18D-678C-4B0F-BEE7-94775D3BB969}" type="pres">
      <dgm:prSet presAssocID="{6D6B4FF7-4FC2-4F5B-A776-57FCF351E21B}" presName="Name13" presStyleLbl="parChTrans1D2" presStyleIdx="3" presStyleCnt="4"/>
      <dgm:spPr/>
    </dgm:pt>
    <dgm:pt modelId="{248A5C6E-60AB-4449-BD7B-DC3C3E903E32}" type="pres">
      <dgm:prSet presAssocID="{2C08048C-08B4-458A-9FF4-95177B8F834B}" presName="childText" presStyleLbl="bgAcc1" presStyleIdx="3" presStyleCnt="4" custScaleX="111106" custScaleY="63221" custLinFactNeighborY="-12712">
        <dgm:presLayoutVars>
          <dgm:bulletEnabled val="1"/>
        </dgm:presLayoutVars>
      </dgm:prSet>
      <dgm:spPr/>
    </dgm:pt>
  </dgm:ptLst>
  <dgm:cxnLst>
    <dgm:cxn modelId="{CE46C30A-C4CF-4885-9353-9EBEA9B705B5}" type="presOf" srcId="{676CF10E-E8F2-47F1-AE04-06181D301BD1}" destId="{89A922E2-3B9F-45A2-9649-4DA06C7259E3}" srcOrd="1" destOrd="0" presId="urn:microsoft.com/office/officeart/2005/8/layout/hierarchy3"/>
    <dgm:cxn modelId="{D2F69C0D-2998-4A7D-AB6C-74FE98F9C50B}" type="presOf" srcId="{2C08048C-08B4-458A-9FF4-95177B8F834B}" destId="{248A5C6E-60AB-4449-BD7B-DC3C3E903E32}" srcOrd="0" destOrd="0" presId="urn:microsoft.com/office/officeart/2005/8/layout/hierarchy3"/>
    <dgm:cxn modelId="{8617B110-0D0F-45FC-B5DF-A5A4D2BC513A}" type="presOf" srcId="{676CF10E-E8F2-47F1-AE04-06181D301BD1}" destId="{C5B79E0D-8F59-4353-ACDB-2B473E54B089}" srcOrd="0" destOrd="0" presId="urn:microsoft.com/office/officeart/2005/8/layout/hierarchy3"/>
    <dgm:cxn modelId="{E0CDBD21-1F6E-4930-825D-1D7FCF804AF4}" type="presOf" srcId="{A8956774-2850-4B4A-BA89-BEB45E81DDA2}" destId="{10286F11-BD0C-47B0-A88E-5CF31CF85275}" srcOrd="0" destOrd="0" presId="urn:microsoft.com/office/officeart/2005/8/layout/hierarchy3"/>
    <dgm:cxn modelId="{B7E8662A-A97E-4355-9029-DAE45C6F8C8B}" srcId="{0BFDF48E-0CD1-47DA-B03A-200BE9B93E79}" destId="{2C08048C-08B4-458A-9FF4-95177B8F834B}" srcOrd="2" destOrd="0" parTransId="{6D6B4FF7-4FC2-4F5B-A776-57FCF351E21B}" sibTransId="{50CAFDFF-8607-4E73-ABC3-3E00D14957EC}"/>
    <dgm:cxn modelId="{8098B030-9660-40EE-8EB0-7B303FB70241}" srcId="{0BFDF48E-0CD1-47DA-B03A-200BE9B93E79}" destId="{DB652683-6877-48E2-98A3-3F3B464DBAFE}" srcOrd="1" destOrd="0" parTransId="{8D723E06-9FD3-450D-8326-49AEDBBAF038}" sibTransId="{48D7AA33-6261-4076-9C6E-2059DD499D42}"/>
    <dgm:cxn modelId="{3FB27835-142D-4553-8775-6CD954AE63F5}" type="presOf" srcId="{7EF348ED-86D6-4C99-8F3B-133A2CC84A9F}" destId="{DD2E0D0F-0E54-4161-90E2-CCEFB02D8003}" srcOrd="0" destOrd="0" presId="urn:microsoft.com/office/officeart/2005/8/layout/hierarchy3"/>
    <dgm:cxn modelId="{016C8360-E86C-4E91-81D5-A8053B812735}" type="presOf" srcId="{C08D8332-4C32-4DBB-80D1-89E64908D1D4}" destId="{9095AABE-4755-4828-8693-864E45376845}" srcOrd="0" destOrd="0" presId="urn:microsoft.com/office/officeart/2005/8/layout/hierarchy3"/>
    <dgm:cxn modelId="{F102E556-1E99-4631-AE08-752CCF2075FB}" type="presOf" srcId="{DB652683-6877-48E2-98A3-3F3B464DBAFE}" destId="{3ECC204A-93BE-480A-8C8F-CB01590946C9}" srcOrd="0" destOrd="0" presId="urn:microsoft.com/office/officeart/2005/8/layout/hierarchy3"/>
    <dgm:cxn modelId="{23A4507B-10DF-4F15-A4AD-537C842509F9}" type="presOf" srcId="{0BFDF48E-0CD1-47DA-B03A-200BE9B93E79}" destId="{310F6F36-38E0-4B49-B3BB-D2C5A9ED3FDB}" srcOrd="1" destOrd="0" presId="urn:microsoft.com/office/officeart/2005/8/layout/hierarchy3"/>
    <dgm:cxn modelId="{A8F6387D-FC88-4EF7-B81C-27BFE8C4F4BA}" type="presOf" srcId="{8D723E06-9FD3-450D-8326-49AEDBBAF038}" destId="{60DBED98-FF09-4905-BEEE-1576ECFB2A8A}" srcOrd="0" destOrd="0" presId="urn:microsoft.com/office/officeart/2005/8/layout/hierarchy3"/>
    <dgm:cxn modelId="{0569E0B1-CC83-4B21-93D4-D2FBE2904FFC}" srcId="{676CF10E-E8F2-47F1-AE04-06181D301BD1}" destId="{0C5A15AB-D404-4255-A7FA-04AA19D44C99}" srcOrd="0" destOrd="0" parTransId="{C08D8332-4C32-4DBB-80D1-89E64908D1D4}" sibTransId="{E688B01A-7104-439F-9752-2D919D624049}"/>
    <dgm:cxn modelId="{ED0FFAC1-8E43-40AC-A509-EBA03F9BC7A7}" type="presOf" srcId="{43DBFF33-DC0C-45A0-A7D6-6BF5D8054CB1}" destId="{CFCB9C71-183E-4E2B-949F-C7CD59059BC0}" srcOrd="0" destOrd="0" presId="urn:microsoft.com/office/officeart/2005/8/layout/hierarchy3"/>
    <dgm:cxn modelId="{18DE81C3-F69F-4450-AF61-84EDE2A2D1D3}" srcId="{7EF348ED-86D6-4C99-8F3B-133A2CC84A9F}" destId="{676CF10E-E8F2-47F1-AE04-06181D301BD1}" srcOrd="0" destOrd="0" parTransId="{5C32E70A-7339-4537-8200-BF43278991B1}" sibTransId="{634F8D52-B0E9-4A6D-B19F-8E6FEA0A9417}"/>
    <dgm:cxn modelId="{4F449AC5-71CA-4181-A96B-668B4B23F88E}" type="presOf" srcId="{0C5A15AB-D404-4255-A7FA-04AA19D44C99}" destId="{07C42E72-0017-4428-BC66-EF0096965E33}" srcOrd="0" destOrd="0" presId="urn:microsoft.com/office/officeart/2005/8/layout/hierarchy3"/>
    <dgm:cxn modelId="{7CAF10CA-C2D0-4153-83FD-C8D521DA02B9}" srcId="{7EF348ED-86D6-4C99-8F3B-133A2CC84A9F}" destId="{0BFDF48E-0CD1-47DA-B03A-200BE9B93E79}" srcOrd="1" destOrd="0" parTransId="{A074A0DD-A9C9-4C48-90F4-6B949C5DF285}" sibTransId="{C82F71EA-F844-4F75-AC69-0C6824F14AD7}"/>
    <dgm:cxn modelId="{363085D7-9FF1-4EBF-BED4-A6994685E006}" type="presOf" srcId="{0BFDF48E-0CD1-47DA-B03A-200BE9B93E79}" destId="{70C26B37-20B6-4018-8908-784F6D23B647}" srcOrd="0" destOrd="0" presId="urn:microsoft.com/office/officeart/2005/8/layout/hierarchy3"/>
    <dgm:cxn modelId="{EC9A92EB-BB11-461D-B2BF-D6463674C711}" type="presOf" srcId="{6D6B4FF7-4FC2-4F5B-A776-57FCF351E21B}" destId="{2EC8C18D-678C-4B0F-BEE7-94775D3BB969}" srcOrd="0" destOrd="0" presId="urn:microsoft.com/office/officeart/2005/8/layout/hierarchy3"/>
    <dgm:cxn modelId="{7A8619EE-EE0B-4905-BA6C-C94CB31A8ADB}" srcId="{0BFDF48E-0CD1-47DA-B03A-200BE9B93E79}" destId="{43DBFF33-DC0C-45A0-A7D6-6BF5D8054CB1}" srcOrd="0" destOrd="0" parTransId="{A8956774-2850-4B4A-BA89-BEB45E81DDA2}" sibTransId="{494CB7C2-0FA9-4B52-918D-2791FF088ACD}"/>
    <dgm:cxn modelId="{21F400C3-1579-4868-A999-EC1CAA98F32A}" type="presParOf" srcId="{DD2E0D0F-0E54-4161-90E2-CCEFB02D8003}" destId="{AE59A382-805A-4739-915C-0A215E7CC675}" srcOrd="0" destOrd="0" presId="urn:microsoft.com/office/officeart/2005/8/layout/hierarchy3"/>
    <dgm:cxn modelId="{7AB5CF96-F369-446F-9EBB-F5C919A99D22}" type="presParOf" srcId="{AE59A382-805A-4739-915C-0A215E7CC675}" destId="{E5069FB5-AB0D-4758-B25B-AF63B6257E30}" srcOrd="0" destOrd="0" presId="urn:microsoft.com/office/officeart/2005/8/layout/hierarchy3"/>
    <dgm:cxn modelId="{C4826F0F-9463-4DC3-9D99-5BCBC0476A1A}" type="presParOf" srcId="{E5069FB5-AB0D-4758-B25B-AF63B6257E30}" destId="{C5B79E0D-8F59-4353-ACDB-2B473E54B089}" srcOrd="0" destOrd="0" presId="urn:microsoft.com/office/officeart/2005/8/layout/hierarchy3"/>
    <dgm:cxn modelId="{35CBD67D-D9E2-4BE7-B080-27F227B94E30}" type="presParOf" srcId="{E5069FB5-AB0D-4758-B25B-AF63B6257E30}" destId="{89A922E2-3B9F-45A2-9649-4DA06C7259E3}" srcOrd="1" destOrd="0" presId="urn:microsoft.com/office/officeart/2005/8/layout/hierarchy3"/>
    <dgm:cxn modelId="{C30D26C2-7A2E-428D-8C59-198D0435CA3D}" type="presParOf" srcId="{AE59A382-805A-4739-915C-0A215E7CC675}" destId="{1BE6902C-0941-4096-8B4E-050F7151C256}" srcOrd="1" destOrd="0" presId="urn:microsoft.com/office/officeart/2005/8/layout/hierarchy3"/>
    <dgm:cxn modelId="{D8D5F81F-30B7-40D0-A0D2-BF27A240CEF7}" type="presParOf" srcId="{1BE6902C-0941-4096-8B4E-050F7151C256}" destId="{9095AABE-4755-4828-8693-864E45376845}" srcOrd="0" destOrd="0" presId="urn:microsoft.com/office/officeart/2005/8/layout/hierarchy3"/>
    <dgm:cxn modelId="{F29DAAC3-D3E3-4FD0-94C7-A3CDDB0FD52E}" type="presParOf" srcId="{1BE6902C-0941-4096-8B4E-050F7151C256}" destId="{07C42E72-0017-4428-BC66-EF0096965E33}" srcOrd="1" destOrd="0" presId="urn:microsoft.com/office/officeart/2005/8/layout/hierarchy3"/>
    <dgm:cxn modelId="{E16F214A-7C3B-4A64-861D-8698C70E786B}" type="presParOf" srcId="{DD2E0D0F-0E54-4161-90E2-CCEFB02D8003}" destId="{22DAD50B-096A-494D-891A-BA96590D15D4}" srcOrd="1" destOrd="0" presId="urn:microsoft.com/office/officeart/2005/8/layout/hierarchy3"/>
    <dgm:cxn modelId="{7CC60C25-6EC3-4629-84FD-7B39B8AF50F2}" type="presParOf" srcId="{22DAD50B-096A-494D-891A-BA96590D15D4}" destId="{318EB463-6F36-45CD-AE1F-65C028A9D64A}" srcOrd="0" destOrd="0" presId="urn:microsoft.com/office/officeart/2005/8/layout/hierarchy3"/>
    <dgm:cxn modelId="{F94C9F1C-04A9-41D6-A48C-0F5CEB523EE8}" type="presParOf" srcId="{318EB463-6F36-45CD-AE1F-65C028A9D64A}" destId="{70C26B37-20B6-4018-8908-784F6D23B647}" srcOrd="0" destOrd="0" presId="urn:microsoft.com/office/officeart/2005/8/layout/hierarchy3"/>
    <dgm:cxn modelId="{8D2BF629-F081-4967-AB40-828A34327CBC}" type="presParOf" srcId="{318EB463-6F36-45CD-AE1F-65C028A9D64A}" destId="{310F6F36-38E0-4B49-B3BB-D2C5A9ED3FDB}" srcOrd="1" destOrd="0" presId="urn:microsoft.com/office/officeart/2005/8/layout/hierarchy3"/>
    <dgm:cxn modelId="{E2A9C397-A457-488F-99C3-CDF3BE61A676}" type="presParOf" srcId="{22DAD50B-096A-494D-891A-BA96590D15D4}" destId="{1749D22F-E7B5-4101-B811-DAF12E76DDAB}" srcOrd="1" destOrd="0" presId="urn:microsoft.com/office/officeart/2005/8/layout/hierarchy3"/>
    <dgm:cxn modelId="{18F91428-08AF-4192-8A20-28CFDFD0D1BB}" type="presParOf" srcId="{1749D22F-E7B5-4101-B811-DAF12E76DDAB}" destId="{10286F11-BD0C-47B0-A88E-5CF31CF85275}" srcOrd="0" destOrd="0" presId="urn:microsoft.com/office/officeart/2005/8/layout/hierarchy3"/>
    <dgm:cxn modelId="{8F3EEB6F-9D69-4530-A416-5EC960BB6E45}" type="presParOf" srcId="{1749D22F-E7B5-4101-B811-DAF12E76DDAB}" destId="{CFCB9C71-183E-4E2B-949F-C7CD59059BC0}" srcOrd="1" destOrd="0" presId="urn:microsoft.com/office/officeart/2005/8/layout/hierarchy3"/>
    <dgm:cxn modelId="{81676FB6-EC6F-4ED2-913F-43D882F4E3E7}" type="presParOf" srcId="{1749D22F-E7B5-4101-B811-DAF12E76DDAB}" destId="{60DBED98-FF09-4905-BEEE-1576ECFB2A8A}" srcOrd="2" destOrd="0" presId="urn:microsoft.com/office/officeart/2005/8/layout/hierarchy3"/>
    <dgm:cxn modelId="{2C478EFB-2584-4C14-ABB1-85DC82C51644}" type="presParOf" srcId="{1749D22F-E7B5-4101-B811-DAF12E76DDAB}" destId="{3ECC204A-93BE-480A-8C8F-CB01590946C9}" srcOrd="3" destOrd="0" presId="urn:microsoft.com/office/officeart/2005/8/layout/hierarchy3"/>
    <dgm:cxn modelId="{22DDA442-A025-4E83-BFE0-C7E46FCC3476}" type="presParOf" srcId="{1749D22F-E7B5-4101-B811-DAF12E76DDAB}" destId="{2EC8C18D-678C-4B0F-BEE7-94775D3BB969}" srcOrd="4" destOrd="0" presId="urn:microsoft.com/office/officeart/2005/8/layout/hierarchy3"/>
    <dgm:cxn modelId="{6973C770-6969-47BF-81D1-027B696C931C}" type="presParOf" srcId="{1749D22F-E7B5-4101-B811-DAF12E76DDAB}" destId="{248A5C6E-60AB-4449-BD7B-DC3C3E903E32}"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4ED0F2-C66E-4E65-AE2C-6D8F9CAE78F9}" type="doc">
      <dgm:prSet loTypeId="urn:microsoft.com/office/officeart/2005/8/layout/default" loCatId="list" qsTypeId="urn:microsoft.com/office/officeart/2005/8/quickstyle/simple2" qsCatId="simple" csTypeId="urn:microsoft.com/office/officeart/2005/8/colors/accent2_1" csCatId="accent2" phldr="1"/>
      <dgm:spPr/>
      <dgm:t>
        <a:bodyPr/>
        <a:lstStyle/>
        <a:p>
          <a:endParaRPr lang="en-IE"/>
        </a:p>
      </dgm:t>
    </dgm:pt>
    <dgm:pt modelId="{5457E48B-453A-4E51-92BC-CBF791C4F0F7}">
      <dgm:prSet phldrT="[Text]"/>
      <dgm:spPr/>
      <dgm:t>
        <a:bodyPr/>
        <a:lstStyle/>
        <a:p>
          <a:r>
            <a:rPr lang="en-US" b="1" dirty="0"/>
            <a:t>1. All </a:t>
          </a:r>
          <a:r>
            <a:rPr lang="en-US" dirty="0"/>
            <a:t>DEIS supports must be targeted at those children and young people most at risk of educational disadvantage.</a:t>
          </a:r>
          <a:endParaRPr lang="en-IE" dirty="0"/>
        </a:p>
      </dgm:t>
    </dgm:pt>
    <dgm:pt modelId="{2F93CAFB-46BB-47C8-9847-C25DC13DCAB7}" type="parTrans" cxnId="{6923ACCA-6111-412C-9E8B-9D82A472E93B}">
      <dgm:prSet/>
      <dgm:spPr/>
      <dgm:t>
        <a:bodyPr/>
        <a:lstStyle/>
        <a:p>
          <a:endParaRPr lang="en-IE"/>
        </a:p>
      </dgm:t>
    </dgm:pt>
    <dgm:pt modelId="{139F2D21-813A-4B0C-9CD1-0DD517F655DF}" type="sibTrans" cxnId="{6923ACCA-6111-412C-9E8B-9D82A472E93B}">
      <dgm:prSet/>
      <dgm:spPr/>
      <dgm:t>
        <a:bodyPr/>
        <a:lstStyle/>
        <a:p>
          <a:endParaRPr lang="en-IE"/>
        </a:p>
      </dgm:t>
    </dgm:pt>
    <dgm:pt modelId="{AE4D1CFB-B6CE-460E-97B6-C9FE53342E71}">
      <dgm:prSet/>
      <dgm:spPr/>
      <dgm:t>
        <a:bodyPr/>
        <a:lstStyle/>
        <a:p>
          <a:r>
            <a:rPr lang="en-US" dirty="0"/>
            <a:t>2. All DEIS schools must have a three-year DEIS Action Plan for Improvement – no separate plan is required for SSE</a:t>
          </a:r>
        </a:p>
      </dgm:t>
    </dgm:pt>
    <dgm:pt modelId="{4973B450-B74F-4F92-8955-6935E3C1AEF6}" type="parTrans" cxnId="{59721FD8-EB27-4E43-89F5-0503D9C7C293}">
      <dgm:prSet/>
      <dgm:spPr/>
      <dgm:t>
        <a:bodyPr/>
        <a:lstStyle/>
        <a:p>
          <a:endParaRPr lang="en-IE"/>
        </a:p>
      </dgm:t>
    </dgm:pt>
    <dgm:pt modelId="{73D0DF05-F120-4328-877C-B7F1E11C10EB}" type="sibTrans" cxnId="{59721FD8-EB27-4E43-89F5-0503D9C7C293}">
      <dgm:prSet/>
      <dgm:spPr/>
      <dgm:t>
        <a:bodyPr/>
        <a:lstStyle/>
        <a:p>
          <a:endParaRPr lang="en-IE"/>
        </a:p>
      </dgm:t>
    </dgm:pt>
    <dgm:pt modelId="{6B133E46-1973-42F2-AFAE-A34B3159E466}">
      <dgm:prSet/>
      <dgm:spPr/>
      <dgm:t>
        <a:bodyPr/>
        <a:lstStyle/>
        <a:p>
          <a:r>
            <a:rPr lang="en-US" dirty="0"/>
            <a:t>3. The planning process should be informed by meaningful data</a:t>
          </a:r>
        </a:p>
      </dgm:t>
    </dgm:pt>
    <dgm:pt modelId="{642D4A52-7EF3-441B-9B4D-222BC5B40C02}" type="parTrans" cxnId="{05954A00-8445-4F8B-B777-6328B132D598}">
      <dgm:prSet/>
      <dgm:spPr/>
      <dgm:t>
        <a:bodyPr/>
        <a:lstStyle/>
        <a:p>
          <a:endParaRPr lang="en-IE"/>
        </a:p>
      </dgm:t>
    </dgm:pt>
    <dgm:pt modelId="{317FCF1E-08FD-4BF1-90A4-5DB143B388D0}" type="sibTrans" cxnId="{05954A00-8445-4F8B-B777-6328B132D598}">
      <dgm:prSet/>
      <dgm:spPr/>
      <dgm:t>
        <a:bodyPr/>
        <a:lstStyle/>
        <a:p>
          <a:endParaRPr lang="en-IE"/>
        </a:p>
      </dgm:t>
    </dgm:pt>
    <dgm:pt modelId="{CAC255B2-22CD-482D-9042-5C1C6076375E}">
      <dgm:prSet/>
      <dgm:spPr/>
      <dgm:t>
        <a:bodyPr/>
        <a:lstStyle/>
        <a:p>
          <a:r>
            <a:rPr lang="en-US" dirty="0"/>
            <a:t>4. The plan should inform classroom and whole-school practice</a:t>
          </a:r>
        </a:p>
      </dgm:t>
    </dgm:pt>
    <dgm:pt modelId="{E6744E03-C61C-4CC0-8B27-856618E6E015}" type="parTrans" cxnId="{64AEF877-0017-4649-A53B-A5D799D81EC5}">
      <dgm:prSet/>
      <dgm:spPr/>
      <dgm:t>
        <a:bodyPr/>
        <a:lstStyle/>
        <a:p>
          <a:endParaRPr lang="en-IE"/>
        </a:p>
      </dgm:t>
    </dgm:pt>
    <dgm:pt modelId="{CADAE199-56B0-49EA-BE24-A5C8C51D9045}" type="sibTrans" cxnId="{64AEF877-0017-4649-A53B-A5D799D81EC5}">
      <dgm:prSet/>
      <dgm:spPr/>
      <dgm:t>
        <a:bodyPr/>
        <a:lstStyle/>
        <a:p>
          <a:endParaRPr lang="en-IE"/>
        </a:p>
      </dgm:t>
    </dgm:pt>
    <dgm:pt modelId="{952C81BD-BF49-45D9-AF1F-61918048B4DC}">
      <dgm:prSet/>
      <dgm:spPr/>
      <dgm:t>
        <a:bodyPr/>
        <a:lstStyle/>
        <a:p>
          <a:r>
            <a:rPr lang="en-US" dirty="0"/>
            <a:t>5. All schools must engage with all DEIS themes – small schools may initially </a:t>
          </a:r>
          <a:r>
            <a:rPr lang="en-US" dirty="0" err="1"/>
            <a:t>prioritise</a:t>
          </a:r>
          <a:r>
            <a:rPr lang="en-US" dirty="0"/>
            <a:t> particular themes relevant to their context </a:t>
          </a:r>
        </a:p>
      </dgm:t>
    </dgm:pt>
    <dgm:pt modelId="{1F82A317-6687-49EF-9BC0-54621DB5E39D}" type="parTrans" cxnId="{16A0F4FA-940D-4881-9025-86D00DF12D6B}">
      <dgm:prSet/>
      <dgm:spPr/>
      <dgm:t>
        <a:bodyPr/>
        <a:lstStyle/>
        <a:p>
          <a:endParaRPr lang="en-IE"/>
        </a:p>
      </dgm:t>
    </dgm:pt>
    <dgm:pt modelId="{210867BA-81DF-4BFC-B6B8-C16505463F14}" type="sibTrans" cxnId="{16A0F4FA-940D-4881-9025-86D00DF12D6B}">
      <dgm:prSet/>
      <dgm:spPr/>
      <dgm:t>
        <a:bodyPr/>
        <a:lstStyle/>
        <a:p>
          <a:endParaRPr lang="en-IE"/>
        </a:p>
      </dgm:t>
    </dgm:pt>
    <dgm:pt modelId="{5D6E6689-0C3D-4FCB-9DFA-0B312CB50B19}" type="pres">
      <dgm:prSet presAssocID="{264ED0F2-C66E-4E65-AE2C-6D8F9CAE78F9}" presName="diagram" presStyleCnt="0">
        <dgm:presLayoutVars>
          <dgm:dir/>
          <dgm:resizeHandles val="exact"/>
        </dgm:presLayoutVars>
      </dgm:prSet>
      <dgm:spPr/>
    </dgm:pt>
    <dgm:pt modelId="{0142B076-D2F7-4611-A21A-A92603D3AE8B}" type="pres">
      <dgm:prSet presAssocID="{5457E48B-453A-4E51-92BC-CBF791C4F0F7}" presName="node" presStyleLbl="node1" presStyleIdx="0" presStyleCnt="5">
        <dgm:presLayoutVars>
          <dgm:bulletEnabled val="1"/>
        </dgm:presLayoutVars>
      </dgm:prSet>
      <dgm:spPr/>
    </dgm:pt>
    <dgm:pt modelId="{6E1DA0EF-B250-4182-A96A-F50F48041A9E}" type="pres">
      <dgm:prSet presAssocID="{139F2D21-813A-4B0C-9CD1-0DD517F655DF}" presName="sibTrans" presStyleCnt="0"/>
      <dgm:spPr/>
    </dgm:pt>
    <dgm:pt modelId="{60DE645F-50A3-4568-9536-4DADD850542E}" type="pres">
      <dgm:prSet presAssocID="{AE4D1CFB-B6CE-460E-97B6-C9FE53342E71}" presName="node" presStyleLbl="node1" presStyleIdx="1" presStyleCnt="5">
        <dgm:presLayoutVars>
          <dgm:bulletEnabled val="1"/>
        </dgm:presLayoutVars>
      </dgm:prSet>
      <dgm:spPr/>
    </dgm:pt>
    <dgm:pt modelId="{1F6532FF-36B4-4BC9-9715-3F1D1464C3CF}" type="pres">
      <dgm:prSet presAssocID="{73D0DF05-F120-4328-877C-B7F1E11C10EB}" presName="sibTrans" presStyleCnt="0"/>
      <dgm:spPr/>
    </dgm:pt>
    <dgm:pt modelId="{2A200EDD-8CE6-46DB-8753-3B08DF3ECDEF}" type="pres">
      <dgm:prSet presAssocID="{6B133E46-1973-42F2-AFAE-A34B3159E466}" presName="node" presStyleLbl="node1" presStyleIdx="2" presStyleCnt="5">
        <dgm:presLayoutVars>
          <dgm:bulletEnabled val="1"/>
        </dgm:presLayoutVars>
      </dgm:prSet>
      <dgm:spPr/>
    </dgm:pt>
    <dgm:pt modelId="{F890C42A-600C-4317-A6B3-E48A57681C40}" type="pres">
      <dgm:prSet presAssocID="{317FCF1E-08FD-4BF1-90A4-5DB143B388D0}" presName="sibTrans" presStyleCnt="0"/>
      <dgm:spPr/>
    </dgm:pt>
    <dgm:pt modelId="{6BF3D5D1-7132-4CB5-AB78-1B2E185913D8}" type="pres">
      <dgm:prSet presAssocID="{CAC255B2-22CD-482D-9042-5C1C6076375E}" presName="node" presStyleLbl="node1" presStyleIdx="3" presStyleCnt="5">
        <dgm:presLayoutVars>
          <dgm:bulletEnabled val="1"/>
        </dgm:presLayoutVars>
      </dgm:prSet>
      <dgm:spPr/>
    </dgm:pt>
    <dgm:pt modelId="{8893A4E3-B934-475C-904C-8EC8888691CA}" type="pres">
      <dgm:prSet presAssocID="{CADAE199-56B0-49EA-BE24-A5C8C51D9045}" presName="sibTrans" presStyleCnt="0"/>
      <dgm:spPr/>
    </dgm:pt>
    <dgm:pt modelId="{C4B66D11-60B8-4C9D-8B7F-2527776F6D53}" type="pres">
      <dgm:prSet presAssocID="{952C81BD-BF49-45D9-AF1F-61918048B4DC}" presName="node" presStyleLbl="node1" presStyleIdx="4" presStyleCnt="5">
        <dgm:presLayoutVars>
          <dgm:bulletEnabled val="1"/>
        </dgm:presLayoutVars>
      </dgm:prSet>
      <dgm:spPr/>
    </dgm:pt>
  </dgm:ptLst>
  <dgm:cxnLst>
    <dgm:cxn modelId="{05954A00-8445-4F8B-B777-6328B132D598}" srcId="{264ED0F2-C66E-4E65-AE2C-6D8F9CAE78F9}" destId="{6B133E46-1973-42F2-AFAE-A34B3159E466}" srcOrd="2" destOrd="0" parTransId="{642D4A52-7EF3-441B-9B4D-222BC5B40C02}" sibTransId="{317FCF1E-08FD-4BF1-90A4-5DB143B388D0}"/>
    <dgm:cxn modelId="{B7E3B648-A0AE-401F-BA67-16E3E5B210B9}" type="presOf" srcId="{AE4D1CFB-B6CE-460E-97B6-C9FE53342E71}" destId="{60DE645F-50A3-4568-9536-4DADD850542E}" srcOrd="0" destOrd="0" presId="urn:microsoft.com/office/officeart/2005/8/layout/default"/>
    <dgm:cxn modelId="{5D157177-2C1A-40BA-9888-63CCB7C9286B}" type="presOf" srcId="{264ED0F2-C66E-4E65-AE2C-6D8F9CAE78F9}" destId="{5D6E6689-0C3D-4FCB-9DFA-0B312CB50B19}" srcOrd="0" destOrd="0" presId="urn:microsoft.com/office/officeart/2005/8/layout/default"/>
    <dgm:cxn modelId="{64AEF877-0017-4649-A53B-A5D799D81EC5}" srcId="{264ED0F2-C66E-4E65-AE2C-6D8F9CAE78F9}" destId="{CAC255B2-22CD-482D-9042-5C1C6076375E}" srcOrd="3" destOrd="0" parTransId="{E6744E03-C61C-4CC0-8B27-856618E6E015}" sibTransId="{CADAE199-56B0-49EA-BE24-A5C8C51D9045}"/>
    <dgm:cxn modelId="{D851F859-CCCA-48A8-BD5F-E676B9718F6D}" type="presOf" srcId="{6B133E46-1973-42F2-AFAE-A34B3159E466}" destId="{2A200EDD-8CE6-46DB-8753-3B08DF3ECDEF}" srcOrd="0" destOrd="0" presId="urn:microsoft.com/office/officeart/2005/8/layout/default"/>
    <dgm:cxn modelId="{C063DB5A-8C1F-4683-9770-C9B36D6D9B67}" type="presOf" srcId="{CAC255B2-22CD-482D-9042-5C1C6076375E}" destId="{6BF3D5D1-7132-4CB5-AB78-1B2E185913D8}" srcOrd="0" destOrd="0" presId="urn:microsoft.com/office/officeart/2005/8/layout/default"/>
    <dgm:cxn modelId="{2DDE5F7E-EFF6-4CC9-980C-D9741AF59FAE}" type="presOf" srcId="{5457E48B-453A-4E51-92BC-CBF791C4F0F7}" destId="{0142B076-D2F7-4611-A21A-A92603D3AE8B}" srcOrd="0" destOrd="0" presId="urn:microsoft.com/office/officeart/2005/8/layout/default"/>
    <dgm:cxn modelId="{6923ACCA-6111-412C-9E8B-9D82A472E93B}" srcId="{264ED0F2-C66E-4E65-AE2C-6D8F9CAE78F9}" destId="{5457E48B-453A-4E51-92BC-CBF791C4F0F7}" srcOrd="0" destOrd="0" parTransId="{2F93CAFB-46BB-47C8-9847-C25DC13DCAB7}" sibTransId="{139F2D21-813A-4B0C-9CD1-0DD517F655DF}"/>
    <dgm:cxn modelId="{7D559AD4-C685-43AF-9219-0569F47EB17F}" type="presOf" srcId="{952C81BD-BF49-45D9-AF1F-61918048B4DC}" destId="{C4B66D11-60B8-4C9D-8B7F-2527776F6D53}" srcOrd="0" destOrd="0" presId="urn:microsoft.com/office/officeart/2005/8/layout/default"/>
    <dgm:cxn modelId="{59721FD8-EB27-4E43-89F5-0503D9C7C293}" srcId="{264ED0F2-C66E-4E65-AE2C-6D8F9CAE78F9}" destId="{AE4D1CFB-B6CE-460E-97B6-C9FE53342E71}" srcOrd="1" destOrd="0" parTransId="{4973B450-B74F-4F92-8955-6935E3C1AEF6}" sibTransId="{73D0DF05-F120-4328-877C-B7F1E11C10EB}"/>
    <dgm:cxn modelId="{16A0F4FA-940D-4881-9025-86D00DF12D6B}" srcId="{264ED0F2-C66E-4E65-AE2C-6D8F9CAE78F9}" destId="{952C81BD-BF49-45D9-AF1F-61918048B4DC}" srcOrd="4" destOrd="0" parTransId="{1F82A317-6687-49EF-9BC0-54621DB5E39D}" sibTransId="{210867BA-81DF-4BFC-B6B8-C16505463F14}"/>
    <dgm:cxn modelId="{2C94D8AF-11A9-45B7-938D-E5745E7C2AD1}" type="presParOf" srcId="{5D6E6689-0C3D-4FCB-9DFA-0B312CB50B19}" destId="{0142B076-D2F7-4611-A21A-A92603D3AE8B}" srcOrd="0" destOrd="0" presId="urn:microsoft.com/office/officeart/2005/8/layout/default"/>
    <dgm:cxn modelId="{CF94BD7B-0E47-45FA-81B3-A20061EFA3D0}" type="presParOf" srcId="{5D6E6689-0C3D-4FCB-9DFA-0B312CB50B19}" destId="{6E1DA0EF-B250-4182-A96A-F50F48041A9E}" srcOrd="1" destOrd="0" presId="urn:microsoft.com/office/officeart/2005/8/layout/default"/>
    <dgm:cxn modelId="{001F74D7-3107-440E-96C3-0657DEE7F5DD}" type="presParOf" srcId="{5D6E6689-0C3D-4FCB-9DFA-0B312CB50B19}" destId="{60DE645F-50A3-4568-9536-4DADD850542E}" srcOrd="2" destOrd="0" presId="urn:microsoft.com/office/officeart/2005/8/layout/default"/>
    <dgm:cxn modelId="{0D625551-3336-41CF-9F75-BDB026E53EF3}" type="presParOf" srcId="{5D6E6689-0C3D-4FCB-9DFA-0B312CB50B19}" destId="{1F6532FF-36B4-4BC9-9715-3F1D1464C3CF}" srcOrd="3" destOrd="0" presId="urn:microsoft.com/office/officeart/2005/8/layout/default"/>
    <dgm:cxn modelId="{AFCACDF2-042B-4571-A326-948FB04E2A13}" type="presParOf" srcId="{5D6E6689-0C3D-4FCB-9DFA-0B312CB50B19}" destId="{2A200EDD-8CE6-46DB-8753-3B08DF3ECDEF}" srcOrd="4" destOrd="0" presId="urn:microsoft.com/office/officeart/2005/8/layout/default"/>
    <dgm:cxn modelId="{00F01A81-BE86-4A0B-9201-6B0A4BE45BEC}" type="presParOf" srcId="{5D6E6689-0C3D-4FCB-9DFA-0B312CB50B19}" destId="{F890C42A-600C-4317-A6B3-E48A57681C40}" srcOrd="5" destOrd="0" presId="urn:microsoft.com/office/officeart/2005/8/layout/default"/>
    <dgm:cxn modelId="{4F5C6DB3-F1F8-4662-86B0-B01094E037FC}" type="presParOf" srcId="{5D6E6689-0C3D-4FCB-9DFA-0B312CB50B19}" destId="{6BF3D5D1-7132-4CB5-AB78-1B2E185913D8}" srcOrd="6" destOrd="0" presId="urn:microsoft.com/office/officeart/2005/8/layout/default"/>
    <dgm:cxn modelId="{A281DFE6-1D53-4B5D-B868-93F56D36089B}" type="presParOf" srcId="{5D6E6689-0C3D-4FCB-9DFA-0B312CB50B19}" destId="{8893A4E3-B934-475C-904C-8EC8888691CA}" srcOrd="7" destOrd="0" presId="urn:microsoft.com/office/officeart/2005/8/layout/default"/>
    <dgm:cxn modelId="{3BEBBA10-B6DA-4728-9262-A2387396486E}" type="presParOf" srcId="{5D6E6689-0C3D-4FCB-9DFA-0B312CB50B19}" destId="{C4B66D11-60B8-4C9D-8B7F-2527776F6D53}"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FAA8C9-2EE5-42C3-BB22-F9F300DF7E47}">
      <dsp:nvSpPr>
        <dsp:cNvPr id="0" name=""/>
        <dsp:cNvSpPr/>
      </dsp:nvSpPr>
      <dsp:spPr>
        <a:xfrm>
          <a:off x="0" y="4482795"/>
          <a:ext cx="18034000" cy="3787875"/>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99639" tIns="1353820" rIns="1399639" bIns="462280" numCol="1" spcCol="1270" anchor="t" anchorCtr="0">
          <a:noAutofit/>
        </a:bodyPr>
        <a:lstStyle/>
        <a:p>
          <a:pPr marL="285750" lvl="1" indent="-285750" algn="l" defTabSz="2889250">
            <a:lnSpc>
              <a:spcPct val="90000"/>
            </a:lnSpc>
            <a:spcBef>
              <a:spcPct val="0"/>
            </a:spcBef>
            <a:spcAft>
              <a:spcPct val="15000"/>
            </a:spcAft>
            <a:buChar char="•"/>
          </a:pPr>
          <a:r>
            <a:rPr lang="en-IE" sz="6500" kern="1200"/>
            <a:t>The DEIS themes</a:t>
          </a:r>
          <a:endParaRPr lang="en-IE" sz="6500" kern="1200" dirty="0"/>
        </a:p>
        <a:p>
          <a:pPr marL="285750" lvl="1" indent="-285750" algn="l" defTabSz="2889250">
            <a:lnSpc>
              <a:spcPct val="90000"/>
            </a:lnSpc>
            <a:spcBef>
              <a:spcPct val="0"/>
            </a:spcBef>
            <a:spcAft>
              <a:spcPct val="15000"/>
            </a:spcAft>
            <a:buChar char="•"/>
          </a:pPr>
          <a:r>
            <a:rPr lang="en-IE" sz="6500" kern="1200"/>
            <a:t>The planning requirements for DEIS schools</a:t>
          </a:r>
          <a:endParaRPr lang="en-IE" sz="6500" kern="1200" dirty="0"/>
        </a:p>
      </dsp:txBody>
      <dsp:txXfrm>
        <a:off x="0" y="4482795"/>
        <a:ext cx="18034000" cy="3787875"/>
      </dsp:txXfrm>
    </dsp:sp>
    <dsp:sp modelId="{AF23BF3E-331D-467D-AEA0-F7C5C416669B}">
      <dsp:nvSpPr>
        <dsp:cNvPr id="0" name=""/>
        <dsp:cNvSpPr/>
      </dsp:nvSpPr>
      <dsp:spPr>
        <a:xfrm>
          <a:off x="901700" y="3523395"/>
          <a:ext cx="12623800" cy="191880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77150" tIns="0" rIns="477150" bIns="0" numCol="1" spcCol="1270" anchor="ctr" anchorCtr="0">
          <a:noAutofit/>
        </a:bodyPr>
        <a:lstStyle/>
        <a:p>
          <a:pPr marL="0" lvl="0" indent="0" algn="l" defTabSz="2889250">
            <a:lnSpc>
              <a:spcPct val="90000"/>
            </a:lnSpc>
            <a:spcBef>
              <a:spcPct val="0"/>
            </a:spcBef>
            <a:spcAft>
              <a:spcPct val="35000"/>
            </a:spcAft>
            <a:buNone/>
          </a:pPr>
          <a:r>
            <a:rPr lang="en-IE" sz="6500" kern="1200" dirty="0"/>
            <a:t>1. To provide information on:</a:t>
          </a:r>
        </a:p>
      </dsp:txBody>
      <dsp:txXfrm>
        <a:off x="995368" y="3617063"/>
        <a:ext cx="12436464" cy="17314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B79E0D-8F59-4353-ACDB-2B473E54B089}">
      <dsp:nvSpPr>
        <dsp:cNvPr id="0" name=""/>
        <dsp:cNvSpPr/>
      </dsp:nvSpPr>
      <dsp:spPr>
        <a:xfrm>
          <a:off x="880621" y="6111"/>
          <a:ext cx="6188541" cy="3959684"/>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68580" rIns="102870" bIns="68580" numCol="1" spcCol="1270" anchor="ctr" anchorCtr="0">
          <a:noAutofit/>
        </a:bodyPr>
        <a:lstStyle/>
        <a:p>
          <a:pPr marL="0" lvl="0" indent="0" algn="ctr" defTabSz="2400300">
            <a:lnSpc>
              <a:spcPct val="90000"/>
            </a:lnSpc>
            <a:spcBef>
              <a:spcPct val="0"/>
            </a:spcBef>
            <a:spcAft>
              <a:spcPct val="35000"/>
            </a:spcAft>
            <a:buNone/>
          </a:pPr>
          <a:r>
            <a:rPr lang="en-IE" sz="5400" kern="1200" dirty="0"/>
            <a:t>DEIS</a:t>
          </a:r>
        </a:p>
      </dsp:txBody>
      <dsp:txXfrm>
        <a:off x="996596" y="122086"/>
        <a:ext cx="5956591" cy="3727734"/>
      </dsp:txXfrm>
    </dsp:sp>
    <dsp:sp modelId="{9095AABE-4755-4828-8693-864E45376845}">
      <dsp:nvSpPr>
        <dsp:cNvPr id="0" name=""/>
        <dsp:cNvSpPr/>
      </dsp:nvSpPr>
      <dsp:spPr>
        <a:xfrm>
          <a:off x="1499475" y="3965796"/>
          <a:ext cx="618854" cy="3314415"/>
        </a:xfrm>
        <a:custGeom>
          <a:avLst/>
          <a:gdLst/>
          <a:ahLst/>
          <a:cxnLst/>
          <a:rect l="0" t="0" r="0" b="0"/>
          <a:pathLst>
            <a:path>
              <a:moveTo>
                <a:pt x="0" y="0"/>
              </a:moveTo>
              <a:lnTo>
                <a:pt x="0" y="3314415"/>
              </a:lnTo>
              <a:lnTo>
                <a:pt x="618854" y="331441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C42E72-0017-4428-BC66-EF0096965E33}">
      <dsp:nvSpPr>
        <dsp:cNvPr id="0" name=""/>
        <dsp:cNvSpPr/>
      </dsp:nvSpPr>
      <dsp:spPr>
        <a:xfrm>
          <a:off x="2118329" y="4642832"/>
          <a:ext cx="4814255" cy="5274759"/>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5245" tIns="36830" rIns="55245" bIns="36830" numCol="1" spcCol="1270" anchor="ctr" anchorCtr="0">
          <a:noAutofit/>
        </a:bodyPr>
        <a:lstStyle/>
        <a:p>
          <a:pPr marL="0" lvl="0" indent="0" algn="ctr" defTabSz="1289050">
            <a:lnSpc>
              <a:spcPct val="90000"/>
            </a:lnSpc>
            <a:spcBef>
              <a:spcPct val="0"/>
            </a:spcBef>
            <a:spcAft>
              <a:spcPct val="35000"/>
            </a:spcAft>
            <a:buNone/>
          </a:pPr>
          <a:r>
            <a:rPr lang="en-IE" sz="2900" kern="1200" dirty="0"/>
            <a:t>DEIS is the Department’s main policy initiative to respond to educational disadvantage. The DEIS programme focuses on targeting additional resources to those schools included in the programme to ensure every child has an equal opportunity to achieve their potential.</a:t>
          </a:r>
          <a:endParaRPr lang="en-IE" sz="2900" kern="1200" dirty="0">
            <a:solidFill>
              <a:srgbClr val="FF0000"/>
            </a:solidFill>
          </a:endParaRPr>
        </a:p>
      </dsp:txBody>
      <dsp:txXfrm>
        <a:off x="2259334" y="4783837"/>
        <a:ext cx="4532245" cy="4992749"/>
      </dsp:txXfrm>
    </dsp:sp>
    <dsp:sp modelId="{70C26B37-20B6-4018-8908-784F6D23B647}">
      <dsp:nvSpPr>
        <dsp:cNvPr id="0" name=""/>
        <dsp:cNvSpPr/>
      </dsp:nvSpPr>
      <dsp:spPr>
        <a:xfrm>
          <a:off x="8423233" y="6111"/>
          <a:ext cx="6188541" cy="3959684"/>
        </a:xfrm>
        <a:prstGeom prst="roundRect">
          <a:avLst>
            <a:gd name="adj" fmla="val 10000"/>
          </a:avLst>
        </a:prstGeom>
        <a:gradFill rotWithShape="0">
          <a:gsLst>
            <a:gs pos="0">
              <a:schemeClr val="accent2">
                <a:hueOff val="-1455363"/>
                <a:satOff val="-83928"/>
                <a:lumOff val="8628"/>
                <a:alphaOff val="0"/>
                <a:lumMod val="110000"/>
                <a:satMod val="105000"/>
                <a:tint val="67000"/>
              </a:schemeClr>
            </a:gs>
            <a:gs pos="50000">
              <a:schemeClr val="accent2">
                <a:hueOff val="-1455363"/>
                <a:satOff val="-83928"/>
                <a:lumOff val="8628"/>
                <a:alphaOff val="0"/>
                <a:lumMod val="105000"/>
                <a:satMod val="103000"/>
                <a:tint val="73000"/>
              </a:schemeClr>
            </a:gs>
            <a:gs pos="100000">
              <a:schemeClr val="accent2">
                <a:hueOff val="-1455363"/>
                <a:satOff val="-83928"/>
                <a:lumOff val="86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6675" tIns="44450" rIns="66675" bIns="44450" numCol="1" spcCol="1270" anchor="ctr" anchorCtr="0">
          <a:noAutofit/>
        </a:bodyPr>
        <a:lstStyle/>
        <a:p>
          <a:pPr marL="0" lvl="0" indent="0" algn="ctr" defTabSz="1555750">
            <a:lnSpc>
              <a:spcPct val="90000"/>
            </a:lnSpc>
            <a:spcBef>
              <a:spcPct val="0"/>
            </a:spcBef>
            <a:spcAft>
              <a:spcPct val="35000"/>
            </a:spcAft>
            <a:buNone/>
          </a:pPr>
          <a:r>
            <a:rPr lang="en-US" sz="3500" kern="1200" dirty="0"/>
            <a:t>Supports are provided to schools based on the concentration of children and young people in the school at risk of educational disadvantage</a:t>
          </a:r>
        </a:p>
        <a:p>
          <a:pPr marL="0" lvl="0" indent="0" algn="ctr" defTabSz="1555750">
            <a:lnSpc>
              <a:spcPct val="90000"/>
            </a:lnSpc>
            <a:spcBef>
              <a:spcPct val="0"/>
            </a:spcBef>
            <a:spcAft>
              <a:spcPct val="35000"/>
            </a:spcAft>
            <a:buNone/>
          </a:pPr>
          <a:r>
            <a:rPr lang="en-US" sz="3500" kern="1200" dirty="0"/>
            <a:t>Calculated using:</a:t>
          </a:r>
          <a:endParaRPr lang="en-IE" sz="3500" kern="1200" dirty="0"/>
        </a:p>
      </dsp:txBody>
      <dsp:txXfrm>
        <a:off x="8539208" y="122086"/>
        <a:ext cx="5956591" cy="3727734"/>
      </dsp:txXfrm>
    </dsp:sp>
    <dsp:sp modelId="{10286F11-BD0C-47B0-A88E-5CF31CF85275}">
      <dsp:nvSpPr>
        <dsp:cNvPr id="0" name=""/>
        <dsp:cNvSpPr/>
      </dsp:nvSpPr>
      <dsp:spPr>
        <a:xfrm>
          <a:off x="9042087" y="3965796"/>
          <a:ext cx="618854" cy="2031107"/>
        </a:xfrm>
        <a:custGeom>
          <a:avLst/>
          <a:gdLst/>
          <a:ahLst/>
          <a:cxnLst/>
          <a:rect l="0" t="0" r="0" b="0"/>
          <a:pathLst>
            <a:path>
              <a:moveTo>
                <a:pt x="0" y="0"/>
              </a:moveTo>
              <a:lnTo>
                <a:pt x="0" y="2031107"/>
              </a:lnTo>
              <a:lnTo>
                <a:pt x="618854" y="2031107"/>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CB9C71-183E-4E2B-949F-C7CD59059BC0}">
      <dsp:nvSpPr>
        <dsp:cNvPr id="0" name=""/>
        <dsp:cNvSpPr/>
      </dsp:nvSpPr>
      <dsp:spPr>
        <a:xfrm>
          <a:off x="9660942" y="4642832"/>
          <a:ext cx="4814255" cy="2708143"/>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485121"/>
              <a:satOff val="-27976"/>
              <a:lumOff val="287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5245" tIns="36830" rIns="55245" bIns="36830" numCol="1" spcCol="1270" anchor="ctr" anchorCtr="0">
          <a:noAutofit/>
        </a:bodyPr>
        <a:lstStyle/>
        <a:p>
          <a:pPr marL="0" lvl="0" indent="0" algn="ctr" defTabSz="1289050">
            <a:lnSpc>
              <a:spcPct val="90000"/>
            </a:lnSpc>
            <a:spcBef>
              <a:spcPct val="0"/>
            </a:spcBef>
            <a:spcAft>
              <a:spcPct val="35000"/>
            </a:spcAft>
            <a:buNone/>
          </a:pPr>
          <a:r>
            <a:rPr lang="en-US" sz="2900" kern="1200" dirty="0"/>
            <a:t>DE enrolment database. Includes children and young people in Direct Provision and from </a:t>
          </a:r>
          <a:r>
            <a:rPr lang="en-US" sz="2900" kern="1200" dirty="0" err="1"/>
            <a:t>Traveller</a:t>
          </a:r>
          <a:r>
            <a:rPr lang="en-US" sz="2900" kern="1200" dirty="0"/>
            <a:t> / Roma Communities </a:t>
          </a:r>
          <a:endParaRPr lang="en-IE" sz="2900" kern="1200" dirty="0"/>
        </a:p>
      </dsp:txBody>
      <dsp:txXfrm>
        <a:off x="9740261" y="4722151"/>
        <a:ext cx="4655617" cy="2549505"/>
      </dsp:txXfrm>
    </dsp:sp>
    <dsp:sp modelId="{60DBED98-FF09-4905-BEEE-1576ECFB2A8A}">
      <dsp:nvSpPr>
        <dsp:cNvPr id="0" name=""/>
        <dsp:cNvSpPr/>
      </dsp:nvSpPr>
      <dsp:spPr>
        <a:xfrm>
          <a:off x="9042087" y="3965796"/>
          <a:ext cx="647452" cy="4600038"/>
        </a:xfrm>
        <a:custGeom>
          <a:avLst/>
          <a:gdLst/>
          <a:ahLst/>
          <a:cxnLst/>
          <a:rect l="0" t="0" r="0" b="0"/>
          <a:pathLst>
            <a:path>
              <a:moveTo>
                <a:pt x="0" y="0"/>
              </a:moveTo>
              <a:lnTo>
                <a:pt x="0" y="4600038"/>
              </a:lnTo>
              <a:lnTo>
                <a:pt x="647452" y="460003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ECC204A-93BE-480A-8C8F-CB01590946C9}">
      <dsp:nvSpPr>
        <dsp:cNvPr id="0" name=""/>
        <dsp:cNvSpPr/>
      </dsp:nvSpPr>
      <dsp:spPr>
        <a:xfrm>
          <a:off x="9689540" y="7835353"/>
          <a:ext cx="4814255" cy="1460962"/>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970242"/>
              <a:satOff val="-55952"/>
              <a:lumOff val="575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5245" tIns="36830" rIns="55245" bIns="36830" numCol="1" spcCol="1270" anchor="ctr" anchorCtr="0">
          <a:noAutofit/>
        </a:bodyPr>
        <a:lstStyle/>
        <a:p>
          <a:pPr marL="0" lvl="0" indent="0" algn="ctr" defTabSz="1289050">
            <a:lnSpc>
              <a:spcPct val="90000"/>
            </a:lnSpc>
            <a:spcBef>
              <a:spcPct val="0"/>
            </a:spcBef>
            <a:spcAft>
              <a:spcPct val="35000"/>
            </a:spcAft>
            <a:buNone/>
          </a:pPr>
          <a:r>
            <a:rPr lang="en-US" sz="2900" kern="1200" dirty="0"/>
            <a:t>Pobal HP Deprivation index</a:t>
          </a:r>
        </a:p>
      </dsp:txBody>
      <dsp:txXfrm>
        <a:off x="9732330" y="7878143"/>
        <a:ext cx="4728675" cy="1375382"/>
      </dsp:txXfrm>
    </dsp:sp>
    <dsp:sp modelId="{2EC8C18D-678C-4B0F-BEE7-94775D3BB969}">
      <dsp:nvSpPr>
        <dsp:cNvPr id="0" name=""/>
        <dsp:cNvSpPr/>
      </dsp:nvSpPr>
      <dsp:spPr>
        <a:xfrm>
          <a:off x="9042087" y="3965796"/>
          <a:ext cx="618854" cy="6712011"/>
        </a:xfrm>
        <a:custGeom>
          <a:avLst/>
          <a:gdLst/>
          <a:ahLst/>
          <a:cxnLst/>
          <a:rect l="0" t="0" r="0" b="0"/>
          <a:pathLst>
            <a:path>
              <a:moveTo>
                <a:pt x="0" y="0"/>
              </a:moveTo>
              <a:lnTo>
                <a:pt x="0" y="6712011"/>
              </a:lnTo>
              <a:lnTo>
                <a:pt x="618854" y="6712011"/>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8A5C6E-60AB-4449-BD7B-DC3C3E903E32}">
      <dsp:nvSpPr>
        <dsp:cNvPr id="0" name=""/>
        <dsp:cNvSpPr/>
      </dsp:nvSpPr>
      <dsp:spPr>
        <a:xfrm>
          <a:off x="9660942" y="9821750"/>
          <a:ext cx="4814255" cy="1712115"/>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5245" tIns="36830" rIns="55245" bIns="36830" numCol="1" spcCol="1270" anchor="ctr" anchorCtr="0">
          <a:noAutofit/>
        </a:bodyPr>
        <a:lstStyle/>
        <a:p>
          <a:pPr marL="0" lvl="0" indent="0" algn="ctr" defTabSz="1289050">
            <a:lnSpc>
              <a:spcPct val="90000"/>
            </a:lnSpc>
            <a:spcBef>
              <a:spcPct val="0"/>
            </a:spcBef>
            <a:spcAft>
              <a:spcPct val="35000"/>
            </a:spcAft>
            <a:buNone/>
          </a:pPr>
          <a:r>
            <a:rPr lang="en-US" sz="2900" kern="1200" dirty="0"/>
            <a:t>Data from Department of Housing and Local Government on homelessness</a:t>
          </a:r>
        </a:p>
      </dsp:txBody>
      <dsp:txXfrm>
        <a:off x="9711088" y="9871896"/>
        <a:ext cx="4713963" cy="16118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42B076-D2F7-4611-A21A-A92603D3AE8B}">
      <dsp:nvSpPr>
        <dsp:cNvPr id="0" name=""/>
        <dsp:cNvSpPr/>
      </dsp:nvSpPr>
      <dsp:spPr>
        <a:xfrm>
          <a:off x="0" y="1313821"/>
          <a:ext cx="6531371" cy="3918823"/>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b="1" kern="1200" dirty="0"/>
            <a:t>1. All </a:t>
          </a:r>
          <a:r>
            <a:rPr lang="en-US" sz="4300" kern="1200" dirty="0"/>
            <a:t>DEIS supports must be targeted at those children and young people most at risk of educational disadvantage.</a:t>
          </a:r>
          <a:endParaRPr lang="en-IE" sz="4300" kern="1200" dirty="0"/>
        </a:p>
      </dsp:txBody>
      <dsp:txXfrm>
        <a:off x="0" y="1313821"/>
        <a:ext cx="6531371" cy="3918823"/>
      </dsp:txXfrm>
    </dsp:sp>
    <dsp:sp modelId="{60DE645F-50A3-4568-9536-4DADD850542E}">
      <dsp:nvSpPr>
        <dsp:cNvPr id="0" name=""/>
        <dsp:cNvSpPr/>
      </dsp:nvSpPr>
      <dsp:spPr>
        <a:xfrm>
          <a:off x="7184509" y="1313821"/>
          <a:ext cx="6531371" cy="3918823"/>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dirty="0"/>
            <a:t>2. All DEIS schools must have a three-year DEIS Action Plan for Improvement – no separate plan is required for SSE</a:t>
          </a:r>
        </a:p>
      </dsp:txBody>
      <dsp:txXfrm>
        <a:off x="7184509" y="1313821"/>
        <a:ext cx="6531371" cy="3918823"/>
      </dsp:txXfrm>
    </dsp:sp>
    <dsp:sp modelId="{2A200EDD-8CE6-46DB-8753-3B08DF3ECDEF}">
      <dsp:nvSpPr>
        <dsp:cNvPr id="0" name=""/>
        <dsp:cNvSpPr/>
      </dsp:nvSpPr>
      <dsp:spPr>
        <a:xfrm>
          <a:off x="14369018" y="1313821"/>
          <a:ext cx="6531371" cy="3918823"/>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dirty="0"/>
            <a:t>3. The planning process should be informed by meaningful data</a:t>
          </a:r>
        </a:p>
      </dsp:txBody>
      <dsp:txXfrm>
        <a:off x="14369018" y="1313821"/>
        <a:ext cx="6531371" cy="3918823"/>
      </dsp:txXfrm>
    </dsp:sp>
    <dsp:sp modelId="{6BF3D5D1-7132-4CB5-AB78-1B2E185913D8}">
      <dsp:nvSpPr>
        <dsp:cNvPr id="0" name=""/>
        <dsp:cNvSpPr/>
      </dsp:nvSpPr>
      <dsp:spPr>
        <a:xfrm>
          <a:off x="3592254" y="5885782"/>
          <a:ext cx="6531371" cy="3918823"/>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dirty="0"/>
            <a:t>4. The plan should inform classroom and whole-school practice</a:t>
          </a:r>
        </a:p>
      </dsp:txBody>
      <dsp:txXfrm>
        <a:off x="3592254" y="5885782"/>
        <a:ext cx="6531371" cy="3918823"/>
      </dsp:txXfrm>
    </dsp:sp>
    <dsp:sp modelId="{C4B66D11-60B8-4C9D-8B7F-2527776F6D53}">
      <dsp:nvSpPr>
        <dsp:cNvPr id="0" name=""/>
        <dsp:cNvSpPr/>
      </dsp:nvSpPr>
      <dsp:spPr>
        <a:xfrm>
          <a:off x="10776763" y="5885782"/>
          <a:ext cx="6531371" cy="3918823"/>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dirty="0"/>
            <a:t>5. All schools must engage with all DEIS themes – small schools may initially </a:t>
          </a:r>
          <a:r>
            <a:rPr lang="en-US" sz="4300" kern="1200" dirty="0" err="1"/>
            <a:t>prioritise</a:t>
          </a:r>
          <a:r>
            <a:rPr lang="en-US" sz="4300" kern="1200" dirty="0"/>
            <a:t> particular themes relevant to their context </a:t>
          </a:r>
        </a:p>
      </dsp:txBody>
      <dsp:txXfrm>
        <a:off x="10776763" y="5885782"/>
        <a:ext cx="6531371" cy="391882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EB542B-0C3F-884C-A453-F60046BBBBE8}" type="datetimeFigureOut">
              <a:rPr lang="en-US" smtClean="0"/>
              <a:t>10/3/2022</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1752D7-37D8-FD47-A307-243E37317A80}" type="slidenum">
              <a:rPr lang="en-US" smtClean="0"/>
              <a:t>‹#›</a:t>
            </a:fld>
            <a:endParaRPr lang="en-US" dirty="0"/>
          </a:p>
        </p:txBody>
      </p:sp>
    </p:spTree>
    <p:extLst>
      <p:ext uri="{BB962C8B-B14F-4D97-AF65-F5344CB8AC3E}">
        <p14:creationId xmlns:p14="http://schemas.microsoft.com/office/powerpoint/2010/main" val="5284084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 name="Shape 102"/>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03" name="Shape 10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1127669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endParaRPr lang="en-IE"/>
          </a:p>
        </p:txBody>
      </p:sp>
      <p:sp>
        <p:nvSpPr>
          <p:cNvPr id="3" name="Subtitle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endParaRPr lang="en-IE"/>
          </a:p>
        </p:txBody>
      </p:sp>
      <p:sp>
        <p:nvSpPr>
          <p:cNvPr id="4" name="Date Placeholder 3"/>
          <p:cNvSpPr>
            <a:spLocks noGrp="1"/>
          </p:cNvSpPr>
          <p:nvPr>
            <p:ph type="dt" sz="half" idx="10"/>
          </p:nvPr>
        </p:nvSpPr>
        <p:spPr/>
        <p:txBody>
          <a:bodyPr/>
          <a:lstStyle/>
          <a:p>
            <a:fld id="{4D365C41-6578-4311-85C3-CC6565C520DF}" type="datetimeFigureOut">
              <a:rPr lang="en-IE" smtClean="0"/>
              <a:t>03/10/2022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A35F173-67AF-4537-AA2A-6C25092A235B}" type="slidenum">
              <a:rPr lang="en-IE" smtClean="0"/>
              <a:t>‹#›</a:t>
            </a:fld>
            <a:endParaRPr lang="en-IE"/>
          </a:p>
        </p:txBody>
      </p:sp>
    </p:spTree>
    <p:extLst>
      <p:ext uri="{BB962C8B-B14F-4D97-AF65-F5344CB8AC3E}">
        <p14:creationId xmlns:p14="http://schemas.microsoft.com/office/powerpoint/2010/main" val="3602774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4D365C41-6578-4311-85C3-CC6565C520DF}" type="datetimeFigureOut">
              <a:rPr lang="en-IE" smtClean="0"/>
              <a:t>03/10/2022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A35F173-67AF-4537-AA2A-6C25092A235B}" type="slidenum">
              <a:rPr lang="en-IE" smtClean="0"/>
              <a:t>‹#›</a:t>
            </a:fld>
            <a:endParaRPr lang="en-IE"/>
          </a:p>
        </p:txBody>
      </p:sp>
    </p:spTree>
    <p:extLst>
      <p:ext uri="{BB962C8B-B14F-4D97-AF65-F5344CB8AC3E}">
        <p14:creationId xmlns:p14="http://schemas.microsoft.com/office/powerpoint/2010/main" val="835990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1676400" y="730250"/>
            <a:ext cx="15468600" cy="1162367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4D365C41-6578-4311-85C3-CC6565C520DF}" type="datetimeFigureOut">
              <a:rPr lang="en-IE" smtClean="0"/>
              <a:t>03/10/2022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A35F173-67AF-4537-AA2A-6C25092A235B}" type="slidenum">
              <a:rPr lang="en-IE" smtClean="0"/>
              <a:t>‹#›</a:t>
            </a:fld>
            <a:endParaRPr lang="en-IE"/>
          </a:p>
        </p:txBody>
      </p:sp>
    </p:spTree>
    <p:extLst>
      <p:ext uri="{BB962C8B-B14F-4D97-AF65-F5344CB8AC3E}">
        <p14:creationId xmlns:p14="http://schemas.microsoft.com/office/powerpoint/2010/main" val="829846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Blank (with Harp)">
    <p:spTree>
      <p:nvGrpSpPr>
        <p:cNvPr id="1" name=""/>
        <p:cNvGrpSpPr/>
        <p:nvPr/>
      </p:nvGrpSpPr>
      <p:grpSpPr>
        <a:xfrm>
          <a:off x="0" y="0"/>
          <a:ext cx="0" cy="0"/>
          <a:chOff x="0" y="0"/>
          <a:chExt cx="0" cy="0"/>
        </a:xfrm>
      </p:grpSpPr>
      <p:sp>
        <p:nvSpPr>
          <p:cNvPr id="43" name="Body Level One…"/>
          <p:cNvSpPr txBox="1">
            <a:spLocks noGrp="1"/>
          </p:cNvSpPr>
          <p:nvPr>
            <p:ph type="body" idx="1" hasCustomPrompt="1"/>
          </p:nvPr>
        </p:nvSpPr>
        <p:spPr>
          <a:xfrm>
            <a:off x="1441451" y="3556000"/>
            <a:ext cx="19770224" cy="8752305"/>
          </a:xfrm>
          <a:prstGeom prst="rect">
            <a:avLst/>
          </a:prstGeom>
        </p:spPr>
        <p:txBody>
          <a:bodyPr numCol="1" spcCol="1039079">
            <a:normAutofit/>
          </a:bodyPr>
          <a:lstStyle>
            <a:lvl1pPr algn="l">
              <a:defRPr sz="18000" b="0" i="0" spc="-85">
                <a:solidFill>
                  <a:srgbClr val="004D44"/>
                </a:solidFill>
                <a:latin typeface="+mn-lt"/>
                <a:ea typeface="Calibri" charset="0"/>
                <a:cs typeface="Calibri" charset="0"/>
              </a:defRPr>
            </a:lvl1pPr>
            <a:lvl2pPr marL="0" indent="0" algn="l">
              <a:buClr>
                <a:schemeClr val="accent2">
                  <a:lumMod val="50000"/>
                </a:schemeClr>
              </a:buClr>
              <a:buFont typeface="Arial" charset="0"/>
              <a:buNone/>
              <a:defRPr sz="4400" b="0" i="0" spc="-85">
                <a:solidFill>
                  <a:srgbClr val="5E5E5E"/>
                </a:solidFill>
                <a:latin typeface="+mn-lt"/>
                <a:ea typeface="Calibri Light" charset="0"/>
                <a:cs typeface="Calibri Light" charset="0"/>
              </a:defRPr>
            </a:lvl2pPr>
            <a:lvl3pPr marL="1219200" indent="-609600" algn="l">
              <a:buClr>
                <a:schemeClr val="accent4">
                  <a:hueOff val="-1081314"/>
                  <a:satOff val="4338"/>
                  <a:lumOff val="-8931"/>
                </a:schemeClr>
              </a:buClr>
              <a:buSzPct val="100000"/>
              <a:buChar char="—"/>
              <a:defRPr sz="4400" b="0" i="1">
                <a:solidFill>
                  <a:srgbClr val="5E5E5E"/>
                </a:solidFill>
                <a:latin typeface="+mn-lt"/>
                <a:ea typeface="Calibri Light" charset="0"/>
                <a:cs typeface="Calibri Light" charset="0"/>
              </a:defRPr>
            </a:lvl3pPr>
            <a:lvl4pPr marL="1828800" indent="-609600" algn="l">
              <a:buClr>
                <a:srgbClr val="83BE41"/>
              </a:buClr>
              <a:buSzPct val="100000"/>
              <a:buFont typeface=".AppleSystemUIFont" charset="-120"/>
              <a:buChar char="—"/>
              <a:defRPr sz="4400" b="0" i="0">
                <a:solidFill>
                  <a:srgbClr val="5E5E5E"/>
                </a:solidFill>
                <a:latin typeface="+mn-lt"/>
                <a:ea typeface="Calibri Light" charset="0"/>
                <a:cs typeface="Calibri Light" charset="0"/>
              </a:defRPr>
            </a:lvl4pPr>
            <a:lvl5pPr marL="2413000" indent="-609600" algn="l">
              <a:buClr>
                <a:srgbClr val="929292"/>
              </a:buClr>
              <a:buSzPct val="100000"/>
              <a:buChar char="–"/>
              <a:defRPr sz="4400" b="0" i="1">
                <a:solidFill>
                  <a:srgbClr val="5E5E5E"/>
                </a:solidFill>
                <a:latin typeface="+mn-lt"/>
                <a:ea typeface="Calibri Light" charset="0"/>
                <a:cs typeface="Calibri Light" charset="0"/>
              </a:defRPr>
            </a:lvl5pPr>
          </a:lstStyle>
          <a:p>
            <a:r>
              <a:rPr lang="en-US" dirty="0"/>
              <a:t>Title Text</a:t>
            </a:r>
            <a:endParaRPr lang="en-US" sz="4800" spc="0" dirty="0">
              <a:latin typeface="+mn-lt"/>
            </a:endParaRPr>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1704968" y="950497"/>
            <a:ext cx="1474548" cy="2009274"/>
          </a:xfrm>
          <a:prstGeom prst="rect">
            <a:avLst/>
          </a:prstGeom>
        </p:spPr>
      </p:pic>
      <p:sp>
        <p:nvSpPr>
          <p:cNvPr id="5" name="Rialtas na hÉireann | Government of Ireland"/>
          <p:cNvSpPr txBox="1"/>
          <p:nvPr userDrawn="1"/>
        </p:nvSpPr>
        <p:spPr>
          <a:xfrm>
            <a:off x="1441449" y="12611805"/>
            <a:ext cx="5573642" cy="37959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1800">
                <a:solidFill>
                  <a:srgbClr val="929292"/>
                </a:solidFill>
              </a:defRPr>
            </a:lvl1pPr>
          </a:lstStyle>
          <a:p>
            <a:fld id="{93D0CC9E-ED4E-524D-8BB9-8829151DFDE7}" type="slidenum">
              <a:rPr lang="uk-UA" b="1" smtClean="0">
                <a:latin typeface="+mn-lt"/>
              </a:rPr>
              <a:t>‹#›</a:t>
            </a:fld>
            <a:r>
              <a:rPr lang="en-GB" b="1" dirty="0">
                <a:latin typeface="+mn-lt"/>
              </a:rPr>
              <a:t>  An Roinn Oideachais </a:t>
            </a:r>
            <a:r>
              <a:rPr dirty="0">
                <a:latin typeface="+mn-lt"/>
              </a:rPr>
              <a:t>| </a:t>
            </a:r>
            <a:r>
              <a:rPr lang="en-US" dirty="0">
                <a:latin typeface="+mn-lt"/>
              </a:rPr>
              <a:t>Department of Education</a:t>
            </a:r>
            <a:endParaRPr dirty="0">
              <a:latin typeface="+mn-lt"/>
            </a:endParaRPr>
          </a:p>
        </p:txBody>
      </p:sp>
    </p:spTree>
    <p:extLst>
      <p:ext uri="{BB962C8B-B14F-4D97-AF65-F5344CB8AC3E}">
        <p14:creationId xmlns:p14="http://schemas.microsoft.com/office/powerpoint/2010/main" val="82140268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ext &amp; Image">
    <p:spTree>
      <p:nvGrpSpPr>
        <p:cNvPr id="1" name=""/>
        <p:cNvGrpSpPr/>
        <p:nvPr/>
      </p:nvGrpSpPr>
      <p:grpSpPr>
        <a:xfrm>
          <a:off x="0" y="0"/>
          <a:ext cx="0" cy="0"/>
          <a:chOff x="0" y="0"/>
          <a:chExt cx="0" cy="0"/>
        </a:xfrm>
      </p:grpSpPr>
      <p:sp>
        <p:nvSpPr>
          <p:cNvPr id="42" name="Title Text"/>
          <p:cNvSpPr txBox="1">
            <a:spLocks noGrp="1"/>
          </p:cNvSpPr>
          <p:nvPr>
            <p:ph type="title" hasCustomPrompt="1"/>
          </p:nvPr>
        </p:nvSpPr>
        <p:spPr>
          <a:xfrm>
            <a:off x="1441450" y="946150"/>
            <a:ext cx="19325056" cy="2286000"/>
          </a:xfrm>
          <a:prstGeom prst="rect">
            <a:avLst/>
          </a:prstGeom>
        </p:spPr>
        <p:txBody>
          <a:bodyPr anchor="t">
            <a:normAutofit/>
          </a:bodyPr>
          <a:lstStyle>
            <a:lvl1pPr algn="l">
              <a:lnSpc>
                <a:spcPct val="80000"/>
              </a:lnSpc>
              <a:defRPr sz="9600" b="1" cap="none" spc="-180" baseline="0">
                <a:solidFill>
                  <a:srgbClr val="004E46"/>
                </a:solidFill>
                <a:latin typeface="+mn-lt"/>
                <a:ea typeface="Calibri" charset="0"/>
                <a:cs typeface="Calibri" charset="0"/>
              </a:defRPr>
            </a:lvl1pPr>
          </a:lstStyle>
          <a:p>
            <a:r>
              <a:rPr lang="en-US" dirty="0"/>
              <a:t>Title Text</a:t>
            </a:r>
            <a:endParaRPr dirty="0"/>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1704968" y="950497"/>
            <a:ext cx="1474548" cy="2009274"/>
          </a:xfrm>
          <a:prstGeom prst="rect">
            <a:avLst/>
          </a:prstGeom>
        </p:spPr>
      </p:pic>
      <p:sp>
        <p:nvSpPr>
          <p:cNvPr id="6" name="Picture Placeholder 5"/>
          <p:cNvSpPr>
            <a:spLocks noGrp="1"/>
          </p:cNvSpPr>
          <p:nvPr>
            <p:ph type="pic" sz="quarter" idx="10"/>
          </p:nvPr>
        </p:nvSpPr>
        <p:spPr>
          <a:xfrm>
            <a:off x="12007850" y="3556000"/>
            <a:ext cx="11233150" cy="8644021"/>
          </a:xfrm>
          <a:prstGeom prst="rect">
            <a:avLst/>
          </a:prstGeom>
        </p:spPr>
        <p:txBody>
          <a:bodyPr/>
          <a:lstStyle>
            <a:lvl1pPr>
              <a:defRPr sz="6000">
                <a:latin typeface="+mn-lt"/>
              </a:defRPr>
            </a:lvl1pPr>
          </a:lstStyle>
          <a:p>
            <a:r>
              <a:rPr lang="en-US" dirty="0"/>
              <a:t>Click icon to add picture</a:t>
            </a:r>
          </a:p>
        </p:txBody>
      </p:sp>
      <p:sp>
        <p:nvSpPr>
          <p:cNvPr id="8" name="Text Placeholder 4"/>
          <p:cNvSpPr>
            <a:spLocks noGrp="1"/>
          </p:cNvSpPr>
          <p:nvPr>
            <p:ph type="body" sz="quarter" idx="12"/>
          </p:nvPr>
        </p:nvSpPr>
        <p:spPr>
          <a:xfrm>
            <a:off x="1462298" y="3555999"/>
            <a:ext cx="9856787" cy="8644021"/>
          </a:xfrm>
          <a:prstGeom prst="rect">
            <a:avLst/>
          </a:prstGeom>
        </p:spPr>
        <p:txBody>
          <a:bodyPr/>
          <a:lstStyle>
            <a:lvl1pPr algn="l">
              <a:defRPr sz="6000" spc="-160" baseline="0">
                <a:solidFill>
                  <a:srgbClr val="5E5E5E"/>
                </a:solidFill>
                <a:latin typeface="+mn-lt"/>
              </a:defRPr>
            </a:lvl1pPr>
            <a:lvl2pPr marL="0" indent="-857250" algn="l">
              <a:buClr>
                <a:srgbClr val="83BE41"/>
              </a:buClr>
              <a:buFont typeface=".AppleSystemUIFont" charset="-120"/>
              <a:buChar char="—"/>
              <a:defRPr sz="6000" spc="-160" baseline="0">
                <a:solidFill>
                  <a:srgbClr val="5E5E5E"/>
                </a:solidFill>
                <a:latin typeface="+mn-lt"/>
              </a:defRPr>
            </a:lvl2pPr>
            <a:lvl3pPr marL="1440000" indent="-857250" algn="l">
              <a:buClr>
                <a:srgbClr val="83BE41"/>
              </a:buClr>
              <a:buFont typeface=".AppleSystemUIFont" charset="-120"/>
              <a:buChar char="—"/>
              <a:defRPr sz="6000" i="1" spc="-160" baseline="0">
                <a:solidFill>
                  <a:srgbClr val="5E5E5E"/>
                </a:solidFill>
                <a:latin typeface="+mn-lt"/>
              </a:defRPr>
            </a:lvl3pPr>
            <a:lvl4pPr marL="2160000" indent="-685800" algn="l">
              <a:buClr>
                <a:srgbClr val="83BE41"/>
              </a:buClr>
              <a:buFont typeface=".AppleSystemUIFont" charset="-120"/>
              <a:buChar char="—"/>
              <a:defRPr sz="4800" spc="-160" baseline="0">
                <a:solidFill>
                  <a:srgbClr val="5E5E5E"/>
                </a:solidFill>
                <a:latin typeface="+mn-lt"/>
              </a:defRPr>
            </a:lvl4pPr>
            <a:lvl5pPr marL="3060000" indent="-685800" algn="l">
              <a:buClr>
                <a:srgbClr val="83BE41"/>
              </a:buClr>
              <a:buFont typeface=".AppleSystemUIFont" charset="-120"/>
              <a:buChar char="–"/>
              <a:defRPr sz="4800" i="1" spc="-160" baseline="0">
                <a:solidFill>
                  <a:srgbClr val="5E5E5E"/>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ialtas na hÉireann | Government of Ireland"/>
          <p:cNvSpPr txBox="1"/>
          <p:nvPr userDrawn="1"/>
        </p:nvSpPr>
        <p:spPr>
          <a:xfrm>
            <a:off x="1441449" y="12611805"/>
            <a:ext cx="5689058" cy="37959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1800">
                <a:solidFill>
                  <a:srgbClr val="929292"/>
                </a:solidFill>
              </a:defRPr>
            </a:lvl1pPr>
          </a:lstStyle>
          <a:p>
            <a:fld id="{93D0CC9E-ED4E-524D-8BB9-8829151DFDE7}" type="slidenum">
              <a:rPr lang="uk-UA" b="1" smtClean="0">
                <a:latin typeface="+mn-lt"/>
              </a:rPr>
              <a:t>‹#›</a:t>
            </a:fld>
            <a:r>
              <a:rPr lang="en-GB" b="1" dirty="0">
                <a:latin typeface="+mn-lt"/>
              </a:rPr>
              <a:t>  An Roinn Oideachais </a:t>
            </a:r>
            <a:r>
              <a:rPr dirty="0">
                <a:latin typeface="+mn-lt"/>
              </a:rPr>
              <a:t>| </a:t>
            </a:r>
            <a:r>
              <a:rPr lang="en-US" dirty="0">
                <a:latin typeface="+mn-lt"/>
              </a:rPr>
              <a:t>Department of Education</a:t>
            </a:r>
            <a:endParaRPr dirty="0">
              <a:latin typeface="+mn-lt"/>
            </a:endParaRPr>
          </a:p>
        </p:txBody>
      </p:sp>
    </p:spTree>
    <p:extLst>
      <p:ext uri="{BB962C8B-B14F-4D97-AF65-F5344CB8AC3E}">
        <p14:creationId xmlns:p14="http://schemas.microsoft.com/office/powerpoint/2010/main" val="1965995099"/>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amp; Subtitle - 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7639" y="981538"/>
            <a:ext cx="8455747" cy="3313612"/>
          </a:xfrm>
          <a:prstGeom prst="rect">
            <a:avLst/>
          </a:prstGeom>
        </p:spPr>
      </p:pic>
      <p:pic>
        <p:nvPicPr>
          <p:cNvPr id="5" name="Picture 4"/>
          <p:cNvPicPr>
            <a:picLocks noChangeAspect="1"/>
          </p:cNvPicPr>
          <p:nvPr userDrawn="1"/>
        </p:nvPicPr>
        <p:blipFill>
          <a:blip r:embed="rId3"/>
          <a:stretch>
            <a:fillRect/>
          </a:stretch>
        </p:blipFill>
        <p:spPr>
          <a:xfrm>
            <a:off x="3403600" y="8089900"/>
            <a:ext cx="20980400" cy="5626100"/>
          </a:xfrm>
          <a:prstGeom prst="rect">
            <a:avLst/>
          </a:prstGeom>
        </p:spPr>
      </p:pic>
      <p:pic>
        <p:nvPicPr>
          <p:cNvPr id="6" name="Picture 5"/>
          <p:cNvPicPr>
            <a:picLocks noChangeAspect="1"/>
          </p:cNvPicPr>
          <p:nvPr userDrawn="1"/>
        </p:nvPicPr>
        <p:blipFill>
          <a:blip r:embed="rId4"/>
          <a:stretch>
            <a:fillRect/>
          </a:stretch>
        </p:blipFill>
        <p:spPr>
          <a:xfrm>
            <a:off x="0" y="10236200"/>
            <a:ext cx="13004800" cy="3479800"/>
          </a:xfrm>
          <a:prstGeom prst="rect">
            <a:avLst/>
          </a:prstGeom>
        </p:spPr>
      </p:pic>
      <p:sp>
        <p:nvSpPr>
          <p:cNvPr id="3" name="Title Text"/>
          <p:cNvSpPr txBox="1">
            <a:spLocks noGrp="1"/>
          </p:cNvSpPr>
          <p:nvPr>
            <p:ph type="title"/>
          </p:nvPr>
        </p:nvSpPr>
        <p:spPr>
          <a:xfrm>
            <a:off x="3708970" y="3814011"/>
            <a:ext cx="18897030" cy="5239142"/>
          </a:xfrm>
          <a:prstGeom prst="rect">
            <a:avLst/>
          </a:prstGeom>
        </p:spPr>
        <p:txBody>
          <a:bodyPr anchor="b">
            <a:normAutofit/>
          </a:bodyPr>
          <a:lstStyle>
            <a:lvl1pPr algn="l">
              <a:lnSpc>
                <a:spcPct val="80000"/>
              </a:lnSpc>
              <a:defRPr sz="16000" b="0" i="0" cap="none" spc="-272">
                <a:solidFill>
                  <a:srgbClr val="004D44"/>
                </a:solidFill>
                <a:latin typeface="+mn-lt"/>
                <a:ea typeface="Calibri Light" charset="0"/>
                <a:cs typeface="Calibri Light" charset="0"/>
                <a:sym typeface="Open Sans Light"/>
              </a:defRPr>
            </a:lvl1pPr>
          </a:lstStyle>
          <a:p>
            <a:r>
              <a:rPr lang="en-US"/>
              <a:t>Click to edit Master title style</a:t>
            </a:r>
            <a:endParaRPr dirty="0"/>
          </a:p>
        </p:txBody>
      </p:sp>
      <p:sp>
        <p:nvSpPr>
          <p:cNvPr id="4" name="Body Level One…"/>
          <p:cNvSpPr txBox="1">
            <a:spLocks noGrp="1"/>
          </p:cNvSpPr>
          <p:nvPr>
            <p:ph type="body" sz="quarter" idx="1"/>
          </p:nvPr>
        </p:nvSpPr>
        <p:spPr>
          <a:xfrm>
            <a:off x="3708970" y="9482323"/>
            <a:ext cx="18897030" cy="3006800"/>
          </a:xfrm>
          <a:prstGeom prst="rect">
            <a:avLst/>
          </a:prstGeom>
        </p:spPr>
        <p:txBody>
          <a:bodyPr/>
          <a:lstStyle>
            <a:lvl1pPr algn="l">
              <a:lnSpc>
                <a:spcPct val="120000"/>
              </a:lnSpc>
              <a:buClr>
                <a:srgbClr val="A39161"/>
              </a:buClr>
              <a:defRPr sz="3200" b="0" i="0" spc="0">
                <a:solidFill>
                  <a:srgbClr val="A39161"/>
                </a:solidFill>
                <a:latin typeface="+mn-lt"/>
                <a:ea typeface="Calibri Light" charset="0"/>
                <a:cs typeface="Calibri Light" charset="0"/>
              </a:defRPr>
            </a:lvl1pPr>
            <a:lvl2pPr indent="0" algn="l">
              <a:lnSpc>
                <a:spcPct val="120000"/>
              </a:lnSpc>
              <a:buClr>
                <a:srgbClr val="A39161"/>
              </a:buClr>
              <a:defRPr sz="3200" b="0" spc="0">
                <a:solidFill>
                  <a:srgbClr val="A39161"/>
                </a:solidFill>
                <a:latin typeface="+mn-lt"/>
                <a:ea typeface="Calibri" charset="0"/>
                <a:cs typeface="Calibri" charset="0"/>
                <a:sym typeface="Georgia"/>
              </a:defRPr>
            </a:lvl2pPr>
            <a:lvl3pPr algn="l">
              <a:lnSpc>
                <a:spcPct val="120000"/>
              </a:lnSpc>
              <a:buClr>
                <a:srgbClr val="A39161"/>
              </a:buClr>
              <a:defRPr sz="2400" b="0" i="1" spc="0">
                <a:solidFill>
                  <a:srgbClr val="A39161"/>
                </a:solidFill>
                <a:latin typeface="+mn-lt"/>
                <a:ea typeface="Calibri Light" charset="0"/>
                <a:cs typeface="Calibri Light" charset="0"/>
              </a:defRPr>
            </a:lvl3pPr>
            <a:lvl4pPr algn="l">
              <a:lnSpc>
                <a:spcPct val="120000"/>
              </a:lnSpc>
              <a:buClr>
                <a:srgbClr val="A39161"/>
              </a:buClr>
              <a:defRPr sz="2400" spc="0">
                <a:solidFill>
                  <a:srgbClr val="A39161"/>
                </a:solidFill>
                <a:latin typeface="+mn-lt"/>
                <a:ea typeface="Georgia"/>
                <a:cs typeface="Georgia"/>
                <a:sym typeface="Georgia"/>
              </a:defRPr>
            </a:lvl4pPr>
            <a:lvl5pPr algn="l">
              <a:lnSpc>
                <a:spcPct val="120000"/>
              </a:lnSpc>
              <a:buClr>
                <a:srgbClr val="A39161"/>
              </a:buClr>
              <a:defRPr sz="2400" b="0" i="1" spc="0">
                <a:solidFill>
                  <a:srgbClr val="A39161"/>
                </a:solidFill>
                <a:latin typeface="+mn-lt"/>
                <a:ea typeface="Calibri Light" charset="0"/>
                <a:cs typeface="Calibri Light"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521482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hapter Slide - Gree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1704968" y="950497"/>
            <a:ext cx="1474548" cy="2009274"/>
          </a:xfrm>
          <a:prstGeom prst="rect">
            <a:avLst/>
          </a:prstGeom>
        </p:spPr>
      </p:pic>
      <p:pic>
        <p:nvPicPr>
          <p:cNvPr id="14" name="Picture 13"/>
          <p:cNvPicPr>
            <a:picLocks noChangeAspect="1"/>
          </p:cNvPicPr>
          <p:nvPr userDrawn="1"/>
        </p:nvPicPr>
        <p:blipFill>
          <a:blip r:embed="rId3"/>
          <a:stretch>
            <a:fillRect/>
          </a:stretch>
        </p:blipFill>
        <p:spPr>
          <a:xfrm>
            <a:off x="3403600" y="8089900"/>
            <a:ext cx="20980400" cy="5626100"/>
          </a:xfrm>
          <a:prstGeom prst="rect">
            <a:avLst/>
          </a:prstGeom>
        </p:spPr>
      </p:pic>
      <p:pic>
        <p:nvPicPr>
          <p:cNvPr id="15" name="Picture 14"/>
          <p:cNvPicPr>
            <a:picLocks noChangeAspect="1"/>
          </p:cNvPicPr>
          <p:nvPr userDrawn="1"/>
        </p:nvPicPr>
        <p:blipFill>
          <a:blip r:embed="rId4"/>
          <a:stretch>
            <a:fillRect/>
          </a:stretch>
        </p:blipFill>
        <p:spPr>
          <a:xfrm>
            <a:off x="-195943" y="10236200"/>
            <a:ext cx="13004800" cy="3479800"/>
          </a:xfrm>
          <a:prstGeom prst="rect">
            <a:avLst/>
          </a:prstGeom>
        </p:spPr>
      </p:pic>
      <p:sp>
        <p:nvSpPr>
          <p:cNvPr id="13" name="Title Text"/>
          <p:cNvSpPr txBox="1">
            <a:spLocks noGrp="1"/>
          </p:cNvSpPr>
          <p:nvPr>
            <p:ph type="title"/>
          </p:nvPr>
        </p:nvSpPr>
        <p:spPr>
          <a:xfrm>
            <a:off x="5849708" y="4006515"/>
            <a:ext cx="16773590" cy="8145380"/>
          </a:xfrm>
          <a:prstGeom prst="rect">
            <a:avLst/>
          </a:prstGeom>
        </p:spPr>
        <p:txBody>
          <a:bodyPr anchor="t" anchorCtr="0"/>
          <a:lstStyle>
            <a:lvl1pPr algn="l">
              <a:lnSpc>
                <a:spcPct val="80000"/>
              </a:lnSpc>
              <a:defRPr sz="18000" b="0" i="0" cap="none" spc="-300">
                <a:solidFill>
                  <a:srgbClr val="FFFFFF"/>
                </a:solidFill>
                <a:latin typeface="+mn-lt"/>
                <a:ea typeface="Calibri Light" charset="0"/>
                <a:cs typeface="Calibri Light" charset="0"/>
                <a:sym typeface="Open Sans Light"/>
              </a:defRPr>
            </a:lvl1pPr>
          </a:lstStyle>
          <a:p>
            <a:r>
              <a:rPr lang="en-US"/>
              <a:t>Click to edit Master title style</a:t>
            </a:r>
            <a:endParaRPr dirty="0"/>
          </a:p>
        </p:txBody>
      </p:sp>
      <p:sp>
        <p:nvSpPr>
          <p:cNvPr id="10" name="Text Placeholder 9"/>
          <p:cNvSpPr>
            <a:spLocks noGrp="1"/>
          </p:cNvSpPr>
          <p:nvPr>
            <p:ph type="body" sz="quarter" idx="11" hasCustomPrompt="1"/>
          </p:nvPr>
        </p:nvSpPr>
        <p:spPr>
          <a:xfrm>
            <a:off x="5923850" y="1608755"/>
            <a:ext cx="15208950" cy="748365"/>
          </a:xfrm>
          <a:prstGeom prst="rect">
            <a:avLst/>
          </a:prstGeom>
        </p:spPr>
        <p:txBody>
          <a:bodyPr/>
          <a:lstStyle>
            <a:lvl1pPr algn="l">
              <a:defRPr sz="2800" b="0" i="0" spc="-10" baseline="0">
                <a:solidFill>
                  <a:schemeClr val="bg1"/>
                </a:solidFill>
                <a:latin typeface="+mn-lt"/>
                <a:ea typeface="Calibri Light" charset="0"/>
                <a:cs typeface="Calibri Light" charset="0"/>
              </a:defRPr>
            </a:lvl1pPr>
          </a:lstStyle>
          <a:p>
            <a:pPr marL="0" marR="0" lvl="0" indent="0" algn="l" defTabSz="825500" eaLnBrk="1" fontAlgn="auto" latinLnBrk="0" hangingPunct="1">
              <a:lnSpc>
                <a:spcPct val="110000"/>
              </a:lnSpc>
              <a:spcBef>
                <a:spcPts val="0"/>
              </a:spcBef>
              <a:spcAft>
                <a:spcPts val="0"/>
              </a:spcAft>
              <a:buClrTx/>
              <a:buSzTx/>
              <a:buFontTx/>
              <a:buNone/>
              <a:tabLst/>
              <a:defRPr/>
            </a:pPr>
            <a:r>
              <a:rPr lang="en-US" dirty="0"/>
              <a:t>Running heading</a:t>
            </a:r>
          </a:p>
        </p:txBody>
      </p:sp>
      <p:sp>
        <p:nvSpPr>
          <p:cNvPr id="3" name="Text Placeholder 2"/>
          <p:cNvSpPr>
            <a:spLocks noGrp="1"/>
          </p:cNvSpPr>
          <p:nvPr>
            <p:ph type="body" sz="quarter" idx="12" hasCustomPrompt="1"/>
          </p:nvPr>
        </p:nvSpPr>
        <p:spPr>
          <a:xfrm>
            <a:off x="1155700" y="2706371"/>
            <a:ext cx="3708400" cy="9140724"/>
          </a:xfrm>
          <a:prstGeom prst="rect">
            <a:avLst/>
          </a:prstGeom>
        </p:spPr>
        <p:txBody>
          <a:bodyPr anchor="t"/>
          <a:lstStyle>
            <a:lvl1pPr>
              <a:defRPr sz="41000">
                <a:solidFill>
                  <a:srgbClr val="A39161"/>
                </a:solidFill>
                <a:latin typeface="+mn-lt"/>
              </a:defRPr>
            </a:lvl1pPr>
          </a:lstStyle>
          <a:p>
            <a:pPr lvl="0"/>
            <a:r>
              <a:rPr lang="en-US" dirty="0"/>
              <a:t>#</a:t>
            </a:r>
          </a:p>
        </p:txBody>
      </p:sp>
      <p:sp>
        <p:nvSpPr>
          <p:cNvPr id="9" name="Rialtas na hÉireann | Government of Ireland"/>
          <p:cNvSpPr txBox="1"/>
          <p:nvPr userDrawn="1"/>
        </p:nvSpPr>
        <p:spPr>
          <a:xfrm>
            <a:off x="5923850" y="12611805"/>
            <a:ext cx="5163273" cy="37959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1800">
                <a:solidFill>
                  <a:srgbClr val="929292"/>
                </a:solidFill>
              </a:defRPr>
            </a:lvl1pPr>
          </a:lstStyle>
          <a:p>
            <a:r>
              <a:rPr lang="en-GB" b="1" dirty="0">
                <a:solidFill>
                  <a:schemeClr val="bg1">
                    <a:alpha val="45000"/>
                  </a:schemeClr>
                </a:solidFill>
                <a:latin typeface="+mn-lt"/>
              </a:rPr>
              <a:t>An Roinn Oideachais </a:t>
            </a:r>
            <a:r>
              <a:rPr dirty="0">
                <a:solidFill>
                  <a:schemeClr val="bg1">
                    <a:alpha val="45000"/>
                  </a:schemeClr>
                </a:solidFill>
                <a:latin typeface="+mn-lt"/>
              </a:rPr>
              <a:t>| </a:t>
            </a:r>
            <a:r>
              <a:rPr lang="en-US" dirty="0">
                <a:solidFill>
                  <a:schemeClr val="bg1">
                    <a:alpha val="45000"/>
                  </a:schemeClr>
                </a:solidFill>
                <a:latin typeface="+mn-lt"/>
              </a:rPr>
              <a:t>Department of Education</a:t>
            </a:r>
            <a:endParaRPr dirty="0">
              <a:solidFill>
                <a:schemeClr val="bg1">
                  <a:alpha val="45000"/>
                </a:schemeClr>
              </a:solidFill>
              <a:latin typeface="+mn-lt"/>
            </a:endParaRPr>
          </a:p>
        </p:txBody>
      </p:sp>
    </p:spTree>
    <p:extLst>
      <p:ext uri="{BB962C8B-B14F-4D97-AF65-F5344CB8AC3E}">
        <p14:creationId xmlns:p14="http://schemas.microsoft.com/office/powerpoint/2010/main" val="4105203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hapter Slide - Whit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3403600" y="8089900"/>
            <a:ext cx="20980400" cy="5626100"/>
          </a:xfrm>
          <a:prstGeom prst="rect">
            <a:avLst/>
          </a:prstGeom>
        </p:spPr>
      </p:pic>
      <p:pic>
        <p:nvPicPr>
          <p:cNvPr id="11" name="Picture 10"/>
          <p:cNvPicPr>
            <a:picLocks noChangeAspect="1"/>
          </p:cNvPicPr>
          <p:nvPr userDrawn="1"/>
        </p:nvPicPr>
        <p:blipFill>
          <a:blip r:embed="rId3"/>
          <a:stretch>
            <a:fillRect/>
          </a:stretch>
        </p:blipFill>
        <p:spPr>
          <a:xfrm>
            <a:off x="0" y="10236200"/>
            <a:ext cx="13004800" cy="3479800"/>
          </a:xfrm>
          <a:prstGeom prst="rect">
            <a:avLst/>
          </a:prstGeom>
        </p:spPr>
      </p:pic>
      <p:sp>
        <p:nvSpPr>
          <p:cNvPr id="13" name="Title Text"/>
          <p:cNvSpPr txBox="1">
            <a:spLocks noGrp="1"/>
          </p:cNvSpPr>
          <p:nvPr>
            <p:ph type="title"/>
          </p:nvPr>
        </p:nvSpPr>
        <p:spPr>
          <a:xfrm>
            <a:off x="5849708" y="4006515"/>
            <a:ext cx="16773590" cy="8145380"/>
          </a:xfrm>
          <a:prstGeom prst="rect">
            <a:avLst/>
          </a:prstGeom>
        </p:spPr>
        <p:txBody>
          <a:bodyPr anchor="t" anchorCtr="0"/>
          <a:lstStyle>
            <a:lvl1pPr algn="l">
              <a:lnSpc>
                <a:spcPct val="80000"/>
              </a:lnSpc>
              <a:defRPr sz="18000" b="0" i="0" cap="none" spc="-300">
                <a:solidFill>
                  <a:srgbClr val="004D44"/>
                </a:solidFill>
                <a:latin typeface="+mn-lt"/>
                <a:ea typeface="Calibri Light" charset="0"/>
                <a:cs typeface="Calibri Light" charset="0"/>
                <a:sym typeface="Open Sans Light"/>
              </a:defRPr>
            </a:lvl1pPr>
          </a:lstStyle>
          <a:p>
            <a:r>
              <a:rPr lang="en-US"/>
              <a:t>Click to edit Master title style</a:t>
            </a:r>
            <a:endParaRPr dirty="0"/>
          </a:p>
        </p:txBody>
      </p:sp>
      <p:pic>
        <p:nvPicPr>
          <p:cNvPr id="7" name="Picture 6"/>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1704968" y="950497"/>
            <a:ext cx="1474548" cy="2009274"/>
          </a:xfrm>
          <a:prstGeom prst="rect">
            <a:avLst/>
          </a:prstGeom>
        </p:spPr>
      </p:pic>
      <p:sp>
        <p:nvSpPr>
          <p:cNvPr id="10" name="Text Placeholder 9"/>
          <p:cNvSpPr>
            <a:spLocks noGrp="1"/>
          </p:cNvSpPr>
          <p:nvPr>
            <p:ph type="body" sz="quarter" idx="11" hasCustomPrompt="1"/>
          </p:nvPr>
        </p:nvSpPr>
        <p:spPr>
          <a:xfrm>
            <a:off x="5923850" y="1608755"/>
            <a:ext cx="15208950" cy="748365"/>
          </a:xfrm>
          <a:prstGeom prst="rect">
            <a:avLst/>
          </a:prstGeom>
        </p:spPr>
        <p:txBody>
          <a:bodyPr/>
          <a:lstStyle>
            <a:lvl1pPr algn="l">
              <a:defRPr sz="2800" b="0" i="0" spc="-10" baseline="0">
                <a:solidFill>
                  <a:srgbClr val="004D44"/>
                </a:solidFill>
                <a:latin typeface="+mn-lt"/>
                <a:ea typeface="Calibri Light" charset="0"/>
                <a:cs typeface="Calibri Light" charset="0"/>
              </a:defRPr>
            </a:lvl1pPr>
          </a:lstStyle>
          <a:p>
            <a:pPr marL="0" marR="0" lvl="0" indent="0" algn="l" defTabSz="825500" eaLnBrk="1" fontAlgn="auto" latinLnBrk="0" hangingPunct="1">
              <a:lnSpc>
                <a:spcPct val="110000"/>
              </a:lnSpc>
              <a:spcBef>
                <a:spcPts val="0"/>
              </a:spcBef>
              <a:spcAft>
                <a:spcPts val="0"/>
              </a:spcAft>
              <a:buClrTx/>
              <a:buSzTx/>
              <a:buFontTx/>
              <a:buNone/>
              <a:tabLst/>
              <a:defRPr/>
            </a:pPr>
            <a:r>
              <a:rPr lang="en-US" dirty="0"/>
              <a:t>Running heading</a:t>
            </a:r>
          </a:p>
        </p:txBody>
      </p:sp>
      <p:sp>
        <p:nvSpPr>
          <p:cNvPr id="3" name="Text Placeholder 2"/>
          <p:cNvSpPr>
            <a:spLocks noGrp="1"/>
          </p:cNvSpPr>
          <p:nvPr>
            <p:ph type="body" sz="quarter" idx="12" hasCustomPrompt="1"/>
          </p:nvPr>
        </p:nvSpPr>
        <p:spPr>
          <a:xfrm>
            <a:off x="1155700" y="2706371"/>
            <a:ext cx="3708400" cy="9140724"/>
          </a:xfrm>
          <a:prstGeom prst="rect">
            <a:avLst/>
          </a:prstGeom>
        </p:spPr>
        <p:txBody>
          <a:bodyPr anchor="t"/>
          <a:lstStyle>
            <a:lvl1pPr>
              <a:defRPr sz="41000">
                <a:solidFill>
                  <a:srgbClr val="A39161"/>
                </a:solidFill>
                <a:latin typeface="+mn-lt"/>
              </a:defRPr>
            </a:lvl1pPr>
          </a:lstStyle>
          <a:p>
            <a:pPr lvl="0"/>
            <a:r>
              <a:rPr lang="en-US" dirty="0"/>
              <a:t>#</a:t>
            </a:r>
          </a:p>
        </p:txBody>
      </p:sp>
      <p:sp>
        <p:nvSpPr>
          <p:cNvPr id="12" name="Rialtas na hÉireann | Government of Ireland"/>
          <p:cNvSpPr txBox="1"/>
          <p:nvPr userDrawn="1"/>
        </p:nvSpPr>
        <p:spPr>
          <a:xfrm>
            <a:off x="5923850" y="12611805"/>
            <a:ext cx="5163273" cy="37959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1800">
                <a:solidFill>
                  <a:srgbClr val="929292"/>
                </a:solidFill>
              </a:defRPr>
            </a:lvl1pPr>
          </a:lstStyle>
          <a:p>
            <a:r>
              <a:rPr lang="en-GB" b="1" dirty="0">
                <a:latin typeface="+mn-lt"/>
              </a:rPr>
              <a:t>An Roinn Oideachais</a:t>
            </a:r>
            <a:r>
              <a:rPr lang="en-GB" b="1" baseline="0" dirty="0">
                <a:latin typeface="+mn-lt"/>
              </a:rPr>
              <a:t> </a:t>
            </a:r>
            <a:r>
              <a:rPr dirty="0">
                <a:latin typeface="+mn-lt"/>
              </a:rPr>
              <a:t>| </a:t>
            </a:r>
            <a:r>
              <a:rPr lang="en-US" dirty="0">
                <a:latin typeface="+mn-lt"/>
              </a:rPr>
              <a:t>Department of Education</a:t>
            </a:r>
            <a:endParaRPr dirty="0">
              <a:latin typeface="+mn-lt"/>
            </a:endParaRPr>
          </a:p>
        </p:txBody>
      </p:sp>
    </p:spTree>
    <p:extLst>
      <p:ext uri="{BB962C8B-B14F-4D97-AF65-F5344CB8AC3E}">
        <p14:creationId xmlns:p14="http://schemas.microsoft.com/office/powerpoint/2010/main" val="174290664"/>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lank (with Harp) - Gree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3403600" y="8089900"/>
            <a:ext cx="20980400" cy="5626100"/>
          </a:xfrm>
          <a:prstGeom prst="rect">
            <a:avLst/>
          </a:prstGeom>
        </p:spPr>
      </p:pic>
      <p:pic>
        <p:nvPicPr>
          <p:cNvPr id="15" name="Picture 14"/>
          <p:cNvPicPr>
            <a:picLocks noChangeAspect="1"/>
          </p:cNvPicPr>
          <p:nvPr userDrawn="1"/>
        </p:nvPicPr>
        <p:blipFill>
          <a:blip r:embed="rId3"/>
          <a:stretch>
            <a:fillRect/>
          </a:stretch>
        </p:blipFill>
        <p:spPr>
          <a:xfrm>
            <a:off x="-212271" y="10236200"/>
            <a:ext cx="13004800" cy="3479800"/>
          </a:xfrm>
          <a:prstGeom prst="rect">
            <a:avLst/>
          </a:prstGeom>
        </p:spPr>
      </p:pic>
      <p:pic>
        <p:nvPicPr>
          <p:cNvPr id="7" name="Picture 6"/>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1704968" y="950497"/>
            <a:ext cx="1474548" cy="2009274"/>
          </a:xfrm>
          <a:prstGeom prst="rect">
            <a:avLst/>
          </a:prstGeom>
        </p:spPr>
      </p:pic>
      <p:sp>
        <p:nvSpPr>
          <p:cNvPr id="9" name="Body Level One…"/>
          <p:cNvSpPr txBox="1">
            <a:spLocks noGrp="1"/>
          </p:cNvSpPr>
          <p:nvPr>
            <p:ph type="body" idx="1" hasCustomPrompt="1"/>
          </p:nvPr>
        </p:nvSpPr>
        <p:spPr>
          <a:xfrm>
            <a:off x="1441451" y="3556000"/>
            <a:ext cx="19770224" cy="8752305"/>
          </a:xfrm>
          <a:prstGeom prst="rect">
            <a:avLst/>
          </a:prstGeom>
        </p:spPr>
        <p:txBody>
          <a:bodyPr numCol="1" spcCol="1039079">
            <a:normAutofit/>
          </a:bodyPr>
          <a:lstStyle>
            <a:lvl1pPr algn="l">
              <a:defRPr sz="18000" b="0" i="0" spc="-85">
                <a:solidFill>
                  <a:schemeClr val="bg1"/>
                </a:solidFill>
                <a:latin typeface="+mn-lt"/>
                <a:ea typeface="Calibri" charset="0"/>
                <a:cs typeface="Calibri" charset="0"/>
              </a:defRPr>
            </a:lvl1pPr>
            <a:lvl2pPr marL="0" indent="0" algn="l">
              <a:buClr>
                <a:schemeClr val="accent2">
                  <a:lumMod val="50000"/>
                </a:schemeClr>
              </a:buClr>
              <a:buFont typeface="Arial" charset="0"/>
              <a:buNone/>
              <a:defRPr sz="4400" b="0" i="0" spc="-85">
                <a:solidFill>
                  <a:srgbClr val="5E5E5E"/>
                </a:solidFill>
                <a:latin typeface="+mn-lt"/>
                <a:ea typeface="Calibri Light" charset="0"/>
                <a:cs typeface="Calibri Light" charset="0"/>
              </a:defRPr>
            </a:lvl2pPr>
            <a:lvl3pPr marL="1219200" indent="-609600" algn="l">
              <a:buClr>
                <a:schemeClr val="accent4">
                  <a:hueOff val="-1081314"/>
                  <a:satOff val="4338"/>
                  <a:lumOff val="-8931"/>
                </a:schemeClr>
              </a:buClr>
              <a:buSzPct val="100000"/>
              <a:buChar char="—"/>
              <a:defRPr sz="4400" b="0" i="1">
                <a:solidFill>
                  <a:srgbClr val="5E5E5E"/>
                </a:solidFill>
                <a:latin typeface="+mn-lt"/>
                <a:ea typeface="Calibri Light" charset="0"/>
                <a:cs typeface="Calibri Light" charset="0"/>
              </a:defRPr>
            </a:lvl3pPr>
            <a:lvl4pPr marL="1828800" indent="-609600" algn="l">
              <a:buClr>
                <a:srgbClr val="83BE41"/>
              </a:buClr>
              <a:buSzPct val="100000"/>
              <a:buFont typeface=".AppleSystemUIFont" charset="-120"/>
              <a:buChar char="—"/>
              <a:defRPr sz="4400" b="0" i="0">
                <a:solidFill>
                  <a:srgbClr val="5E5E5E"/>
                </a:solidFill>
                <a:latin typeface="+mn-lt"/>
                <a:ea typeface="Calibri Light" charset="0"/>
                <a:cs typeface="Calibri Light" charset="0"/>
              </a:defRPr>
            </a:lvl4pPr>
            <a:lvl5pPr marL="2413000" indent="-609600" algn="l">
              <a:buClr>
                <a:srgbClr val="929292"/>
              </a:buClr>
              <a:buSzPct val="100000"/>
              <a:buChar char="–"/>
              <a:defRPr sz="4400" b="0" i="1">
                <a:solidFill>
                  <a:srgbClr val="5E5E5E"/>
                </a:solidFill>
                <a:latin typeface="+mn-lt"/>
                <a:ea typeface="Calibri Light" charset="0"/>
                <a:cs typeface="Calibri Light" charset="0"/>
              </a:defRPr>
            </a:lvl5pPr>
          </a:lstStyle>
          <a:p>
            <a:r>
              <a:rPr lang="en-US" dirty="0"/>
              <a:t>Title Text</a:t>
            </a:r>
            <a:endParaRPr lang="en-US" sz="4800" spc="0" dirty="0">
              <a:latin typeface="+mn-lt"/>
            </a:endParaRPr>
          </a:p>
        </p:txBody>
      </p:sp>
      <p:sp>
        <p:nvSpPr>
          <p:cNvPr id="8" name="Rialtas na hÉireann | Government of Ireland"/>
          <p:cNvSpPr txBox="1"/>
          <p:nvPr userDrawn="1"/>
        </p:nvSpPr>
        <p:spPr>
          <a:xfrm>
            <a:off x="1441449" y="12611805"/>
            <a:ext cx="5573642" cy="37959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1800">
                <a:solidFill>
                  <a:srgbClr val="929292"/>
                </a:solidFill>
              </a:defRPr>
            </a:lvl1pPr>
          </a:lstStyle>
          <a:p>
            <a:fld id="{93D0CC9E-ED4E-524D-8BB9-8829151DFDE7}" type="slidenum">
              <a:rPr lang="uk-UA" b="1" smtClean="0">
                <a:solidFill>
                  <a:schemeClr val="bg1">
                    <a:alpha val="45000"/>
                  </a:schemeClr>
                </a:solidFill>
                <a:latin typeface="+mn-lt"/>
              </a:rPr>
              <a:t>‹#›</a:t>
            </a:fld>
            <a:r>
              <a:rPr lang="en-GB" b="1" dirty="0">
                <a:solidFill>
                  <a:schemeClr val="bg1">
                    <a:alpha val="45000"/>
                  </a:schemeClr>
                </a:solidFill>
                <a:latin typeface="+mn-lt"/>
              </a:rPr>
              <a:t>  An Roinn Oideachais </a:t>
            </a:r>
            <a:r>
              <a:rPr dirty="0">
                <a:solidFill>
                  <a:schemeClr val="bg1">
                    <a:alpha val="45000"/>
                  </a:schemeClr>
                </a:solidFill>
                <a:latin typeface="+mn-lt"/>
              </a:rPr>
              <a:t>| </a:t>
            </a:r>
            <a:r>
              <a:rPr lang="en-US" dirty="0">
                <a:solidFill>
                  <a:schemeClr val="bg1">
                    <a:alpha val="45000"/>
                  </a:schemeClr>
                </a:solidFill>
                <a:latin typeface="+mn-lt"/>
              </a:rPr>
              <a:t>Department of Education</a:t>
            </a:r>
            <a:endParaRPr dirty="0">
              <a:solidFill>
                <a:schemeClr val="bg1">
                  <a:alpha val="45000"/>
                </a:schemeClr>
              </a:solidFill>
              <a:latin typeface="+mn-lt"/>
            </a:endParaRPr>
          </a:p>
        </p:txBody>
      </p:sp>
    </p:spTree>
    <p:extLst>
      <p:ext uri="{BB962C8B-B14F-4D97-AF65-F5344CB8AC3E}">
        <p14:creationId xmlns:p14="http://schemas.microsoft.com/office/powerpoint/2010/main" val="17309655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lank (with Harp) - White">
    <p:spTree>
      <p:nvGrpSpPr>
        <p:cNvPr id="1" name=""/>
        <p:cNvGrpSpPr/>
        <p:nvPr/>
      </p:nvGrpSpPr>
      <p:grpSpPr>
        <a:xfrm>
          <a:off x="0" y="0"/>
          <a:ext cx="0" cy="0"/>
          <a:chOff x="0" y="0"/>
          <a:chExt cx="0" cy="0"/>
        </a:xfrm>
      </p:grpSpPr>
      <p:sp>
        <p:nvSpPr>
          <p:cNvPr id="10" name="Rialtas na hÉireann | Government of Ireland"/>
          <p:cNvSpPr txBox="1"/>
          <p:nvPr userDrawn="1"/>
        </p:nvSpPr>
        <p:spPr>
          <a:xfrm>
            <a:off x="1441449" y="12611805"/>
            <a:ext cx="5689058" cy="37959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1800">
                <a:solidFill>
                  <a:srgbClr val="929292"/>
                </a:solidFill>
              </a:defRPr>
            </a:lvl1pPr>
          </a:lstStyle>
          <a:p>
            <a:fld id="{93D0CC9E-ED4E-524D-8BB9-8829151DFDE7}" type="slidenum">
              <a:rPr lang="uk-UA" b="1" smtClean="0">
                <a:latin typeface="+mn-lt"/>
              </a:rPr>
              <a:t>‹#›</a:t>
            </a:fld>
            <a:r>
              <a:rPr lang="en-GB" b="1" dirty="0">
                <a:latin typeface="+mn-lt"/>
              </a:rPr>
              <a:t>  An Roinn Oideachais</a:t>
            </a:r>
            <a:r>
              <a:rPr lang="en-GB" b="1" baseline="0" dirty="0">
                <a:latin typeface="+mn-lt"/>
              </a:rPr>
              <a:t> </a:t>
            </a:r>
            <a:r>
              <a:rPr dirty="0">
                <a:latin typeface="+mn-lt"/>
              </a:rPr>
              <a:t>| </a:t>
            </a:r>
            <a:r>
              <a:rPr lang="en-US" dirty="0">
                <a:latin typeface="+mn-lt"/>
              </a:rPr>
              <a:t>Department of Education</a:t>
            </a:r>
            <a:endParaRPr dirty="0">
              <a:latin typeface="+mn-lt"/>
            </a:endParaRPr>
          </a:p>
        </p:txBody>
      </p:sp>
      <p:pic>
        <p:nvPicPr>
          <p:cNvPr id="6" name="Picture 5"/>
          <p:cNvPicPr>
            <a:picLocks noChangeAspect="1"/>
          </p:cNvPicPr>
          <p:nvPr userDrawn="1"/>
        </p:nvPicPr>
        <p:blipFill>
          <a:blip r:embed="rId2"/>
          <a:stretch>
            <a:fillRect/>
          </a:stretch>
        </p:blipFill>
        <p:spPr>
          <a:xfrm>
            <a:off x="3403600" y="8089900"/>
            <a:ext cx="20980400" cy="5626100"/>
          </a:xfrm>
          <a:prstGeom prst="rect">
            <a:avLst/>
          </a:prstGeom>
        </p:spPr>
      </p:pic>
      <p:pic>
        <p:nvPicPr>
          <p:cNvPr id="8" name="Picture 7"/>
          <p:cNvPicPr>
            <a:picLocks noChangeAspect="1"/>
          </p:cNvPicPr>
          <p:nvPr userDrawn="1"/>
        </p:nvPicPr>
        <p:blipFill>
          <a:blip r:embed="rId3"/>
          <a:stretch>
            <a:fillRect/>
          </a:stretch>
        </p:blipFill>
        <p:spPr>
          <a:xfrm>
            <a:off x="0" y="10236200"/>
            <a:ext cx="13004800" cy="3479800"/>
          </a:xfrm>
          <a:prstGeom prst="rect">
            <a:avLst/>
          </a:prstGeom>
        </p:spPr>
      </p:pic>
      <p:sp>
        <p:nvSpPr>
          <p:cNvPr id="43" name="Body Level One…"/>
          <p:cNvSpPr txBox="1">
            <a:spLocks noGrp="1"/>
          </p:cNvSpPr>
          <p:nvPr>
            <p:ph type="body" idx="1" hasCustomPrompt="1"/>
          </p:nvPr>
        </p:nvSpPr>
        <p:spPr>
          <a:xfrm>
            <a:off x="1441451" y="3556000"/>
            <a:ext cx="19770224" cy="8752305"/>
          </a:xfrm>
          <a:prstGeom prst="rect">
            <a:avLst/>
          </a:prstGeom>
        </p:spPr>
        <p:txBody>
          <a:bodyPr numCol="1" spcCol="1039079">
            <a:normAutofit/>
          </a:bodyPr>
          <a:lstStyle>
            <a:lvl1pPr algn="l">
              <a:defRPr sz="18000" b="0" i="0" spc="-85">
                <a:solidFill>
                  <a:srgbClr val="004D44"/>
                </a:solidFill>
                <a:latin typeface="+mn-lt"/>
                <a:ea typeface="Calibri" charset="0"/>
                <a:cs typeface="Calibri" charset="0"/>
              </a:defRPr>
            </a:lvl1pPr>
            <a:lvl2pPr marL="0" indent="0" algn="l">
              <a:buClr>
                <a:schemeClr val="accent2">
                  <a:lumMod val="50000"/>
                </a:schemeClr>
              </a:buClr>
              <a:buFont typeface="Arial" charset="0"/>
              <a:buNone/>
              <a:defRPr sz="4400" b="0" i="0" spc="-85">
                <a:solidFill>
                  <a:srgbClr val="5E5E5E"/>
                </a:solidFill>
                <a:latin typeface="+mn-lt"/>
                <a:ea typeface="Calibri Light" charset="0"/>
                <a:cs typeface="Calibri Light" charset="0"/>
              </a:defRPr>
            </a:lvl2pPr>
            <a:lvl3pPr marL="1219200" indent="-609600" algn="l">
              <a:buClr>
                <a:schemeClr val="accent4">
                  <a:hueOff val="-1081314"/>
                  <a:satOff val="4338"/>
                  <a:lumOff val="-8931"/>
                </a:schemeClr>
              </a:buClr>
              <a:buSzPct val="100000"/>
              <a:buChar char="—"/>
              <a:defRPr sz="4400" b="0" i="1">
                <a:solidFill>
                  <a:srgbClr val="5E5E5E"/>
                </a:solidFill>
                <a:latin typeface="+mn-lt"/>
                <a:ea typeface="Calibri Light" charset="0"/>
                <a:cs typeface="Calibri Light" charset="0"/>
              </a:defRPr>
            </a:lvl3pPr>
            <a:lvl4pPr marL="1828800" indent="-609600" algn="l">
              <a:buClr>
                <a:srgbClr val="83BE41"/>
              </a:buClr>
              <a:buSzPct val="100000"/>
              <a:buFont typeface=".AppleSystemUIFont" charset="-120"/>
              <a:buChar char="—"/>
              <a:defRPr sz="4400" b="0" i="0">
                <a:solidFill>
                  <a:srgbClr val="5E5E5E"/>
                </a:solidFill>
                <a:latin typeface="+mn-lt"/>
                <a:ea typeface="Calibri Light" charset="0"/>
                <a:cs typeface="Calibri Light" charset="0"/>
              </a:defRPr>
            </a:lvl4pPr>
            <a:lvl5pPr marL="2413000" indent="-609600" algn="l">
              <a:buClr>
                <a:srgbClr val="929292"/>
              </a:buClr>
              <a:buSzPct val="100000"/>
              <a:buChar char="–"/>
              <a:defRPr sz="4400" b="0" i="1">
                <a:solidFill>
                  <a:srgbClr val="5E5E5E"/>
                </a:solidFill>
                <a:latin typeface="+mn-lt"/>
                <a:ea typeface="Calibri Light" charset="0"/>
                <a:cs typeface="Calibri Light" charset="0"/>
              </a:defRPr>
            </a:lvl5pPr>
          </a:lstStyle>
          <a:p>
            <a:r>
              <a:rPr lang="en-US" dirty="0"/>
              <a:t>Title Text</a:t>
            </a:r>
            <a:endParaRPr lang="en-US" sz="4800" spc="0" dirty="0">
              <a:latin typeface="+mn-lt"/>
            </a:endParaRPr>
          </a:p>
        </p:txBody>
      </p:sp>
      <p:pic>
        <p:nvPicPr>
          <p:cNvPr id="7" name="Picture 6"/>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1704968" y="950497"/>
            <a:ext cx="1474548" cy="2009274"/>
          </a:xfrm>
          <a:prstGeom prst="rect">
            <a:avLst/>
          </a:prstGeom>
        </p:spPr>
      </p:pic>
    </p:spTree>
    <p:extLst>
      <p:ext uri="{BB962C8B-B14F-4D97-AF65-F5344CB8AC3E}">
        <p14:creationId xmlns:p14="http://schemas.microsoft.com/office/powerpoint/2010/main" val="16724409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ext &amp; Image (Alt)">
    <p:spTree>
      <p:nvGrpSpPr>
        <p:cNvPr id="1" name=""/>
        <p:cNvGrpSpPr/>
        <p:nvPr/>
      </p:nvGrpSpPr>
      <p:grpSpPr>
        <a:xfrm>
          <a:off x="0" y="0"/>
          <a:ext cx="0" cy="0"/>
          <a:chOff x="0" y="0"/>
          <a:chExt cx="0" cy="0"/>
        </a:xfrm>
      </p:grpSpPr>
      <p:sp>
        <p:nvSpPr>
          <p:cNvPr id="42" name="Title Text"/>
          <p:cNvSpPr txBox="1">
            <a:spLocks noGrp="1"/>
          </p:cNvSpPr>
          <p:nvPr>
            <p:ph type="title" hasCustomPrompt="1"/>
          </p:nvPr>
        </p:nvSpPr>
        <p:spPr>
          <a:xfrm>
            <a:off x="1441450" y="2157112"/>
            <a:ext cx="9877339" cy="2901242"/>
          </a:xfrm>
          <a:prstGeom prst="rect">
            <a:avLst/>
          </a:prstGeom>
        </p:spPr>
        <p:txBody>
          <a:bodyPr anchor="t">
            <a:normAutofit/>
          </a:bodyPr>
          <a:lstStyle>
            <a:lvl1pPr algn="l">
              <a:lnSpc>
                <a:spcPct val="80000"/>
              </a:lnSpc>
              <a:defRPr sz="7000" b="1" cap="none" spc="0">
                <a:solidFill>
                  <a:srgbClr val="004E46"/>
                </a:solidFill>
                <a:latin typeface="+mn-lt"/>
                <a:ea typeface="Calibri" charset="0"/>
                <a:cs typeface="Calibri" charset="0"/>
              </a:defRPr>
            </a:lvl1pPr>
          </a:lstStyle>
          <a:p>
            <a:r>
              <a:rPr lang="en-US" dirty="0"/>
              <a:t>Title Text</a:t>
            </a:r>
            <a:endParaRPr dirty="0"/>
          </a:p>
        </p:txBody>
      </p:sp>
      <p:sp>
        <p:nvSpPr>
          <p:cNvPr id="6" name="Picture Placeholder 5"/>
          <p:cNvSpPr>
            <a:spLocks noGrp="1"/>
          </p:cNvSpPr>
          <p:nvPr>
            <p:ph type="pic" sz="quarter" idx="10"/>
          </p:nvPr>
        </p:nvSpPr>
        <p:spPr>
          <a:xfrm>
            <a:off x="12007850" y="835377"/>
            <a:ext cx="11642982" cy="11397898"/>
          </a:xfrm>
          <a:prstGeom prst="rect">
            <a:avLst/>
          </a:prstGeom>
        </p:spPr>
        <p:txBody>
          <a:bodyPr/>
          <a:lstStyle>
            <a:lvl1pPr>
              <a:defRPr sz="6000">
                <a:latin typeface="+mn-lt"/>
              </a:defRPr>
            </a:lvl1pPr>
          </a:lstStyle>
          <a:p>
            <a:r>
              <a:rPr lang="en-US" dirty="0"/>
              <a:t>Click icon to add picture</a:t>
            </a:r>
          </a:p>
        </p:txBody>
      </p:sp>
      <p:sp>
        <p:nvSpPr>
          <p:cNvPr id="3" name="Text Placeholder 2"/>
          <p:cNvSpPr>
            <a:spLocks noGrp="1"/>
          </p:cNvSpPr>
          <p:nvPr>
            <p:ph type="body" sz="quarter" idx="11"/>
          </p:nvPr>
        </p:nvSpPr>
        <p:spPr>
          <a:xfrm>
            <a:off x="1441450" y="946150"/>
            <a:ext cx="9877258" cy="808509"/>
          </a:xfrm>
          <a:prstGeom prst="rect">
            <a:avLst/>
          </a:prstGeom>
        </p:spPr>
        <p:txBody>
          <a:bodyPr/>
          <a:lstStyle>
            <a:lvl1pPr algn="l">
              <a:defRPr sz="3500" b="1">
                <a:solidFill>
                  <a:srgbClr val="B3B6A7"/>
                </a:solidFill>
                <a:latin typeface="+mn-lt"/>
              </a:defRPr>
            </a:lvl1pPr>
            <a:lvl2pPr algn="l">
              <a:defRPr sz="3500" b="1">
                <a:latin typeface="+mn-lt"/>
              </a:defRPr>
            </a:lvl2pPr>
            <a:lvl3pPr algn="l">
              <a:defRPr sz="3500" b="1">
                <a:latin typeface="+mn-lt"/>
              </a:defRPr>
            </a:lvl3pPr>
            <a:lvl4pPr algn="l">
              <a:defRPr sz="3500" b="1">
                <a:latin typeface="+mn-lt"/>
              </a:defRPr>
            </a:lvl4pPr>
            <a:lvl5pPr algn="l">
              <a:defRPr sz="3500" b="1">
                <a:latin typeface="+mn-lt"/>
              </a:defRPr>
            </a:lvl5pPr>
          </a:lstStyle>
          <a:p>
            <a:pPr lvl="0"/>
            <a:r>
              <a:rPr lang="en-US"/>
              <a:t>Edit Master text styles</a:t>
            </a:r>
          </a:p>
        </p:txBody>
      </p:sp>
      <p:sp>
        <p:nvSpPr>
          <p:cNvPr id="5" name="Text Placeholder 4"/>
          <p:cNvSpPr>
            <a:spLocks noGrp="1"/>
          </p:cNvSpPr>
          <p:nvPr>
            <p:ph type="body" sz="quarter" idx="12"/>
          </p:nvPr>
        </p:nvSpPr>
        <p:spPr>
          <a:xfrm>
            <a:off x="1462088" y="5362575"/>
            <a:ext cx="9856787" cy="6870700"/>
          </a:xfrm>
          <a:prstGeom prst="rect">
            <a:avLst/>
          </a:prstGeom>
        </p:spPr>
        <p:txBody>
          <a:bodyPr/>
          <a:lstStyle>
            <a:lvl1pPr algn="l">
              <a:defRPr sz="6000" spc="-160" baseline="0">
                <a:solidFill>
                  <a:srgbClr val="5E5E5E"/>
                </a:solidFill>
                <a:latin typeface="+mn-lt"/>
              </a:defRPr>
            </a:lvl1pPr>
            <a:lvl2pPr marL="0" indent="-857250" algn="l">
              <a:buClr>
                <a:srgbClr val="83BE41"/>
              </a:buClr>
              <a:buFont typeface=".AppleSystemUIFont" charset="-120"/>
              <a:buChar char="—"/>
              <a:defRPr sz="6000" spc="-160" baseline="0">
                <a:solidFill>
                  <a:srgbClr val="5E5E5E"/>
                </a:solidFill>
                <a:latin typeface="+mn-lt"/>
              </a:defRPr>
            </a:lvl2pPr>
            <a:lvl3pPr marL="1440000" indent="-857250" algn="l">
              <a:buClr>
                <a:srgbClr val="83BE41"/>
              </a:buClr>
              <a:buFont typeface=".AppleSystemUIFont" charset="-120"/>
              <a:buChar char="—"/>
              <a:defRPr sz="6000" i="1" spc="-160" baseline="0">
                <a:solidFill>
                  <a:srgbClr val="5E5E5E"/>
                </a:solidFill>
                <a:latin typeface="+mn-lt"/>
              </a:defRPr>
            </a:lvl3pPr>
            <a:lvl4pPr marL="2160000" indent="-685800" algn="l">
              <a:buClr>
                <a:srgbClr val="83BE41"/>
              </a:buClr>
              <a:buFont typeface=".AppleSystemUIFont" charset="-120"/>
              <a:buChar char="—"/>
              <a:defRPr sz="4800" spc="-160" baseline="0">
                <a:solidFill>
                  <a:srgbClr val="5E5E5E"/>
                </a:solidFill>
                <a:latin typeface="+mn-lt"/>
              </a:defRPr>
            </a:lvl4pPr>
            <a:lvl5pPr marL="3060000" indent="-685800" algn="l">
              <a:buClr>
                <a:srgbClr val="83BE41"/>
              </a:buClr>
              <a:buFont typeface=".AppleSystemUIFont" charset="-120"/>
              <a:buChar char="–"/>
              <a:defRPr sz="4800" i="1" spc="-160" baseline="0">
                <a:solidFill>
                  <a:srgbClr val="5E5E5E"/>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ialtas na hÉireann | Government of Ireland"/>
          <p:cNvSpPr txBox="1"/>
          <p:nvPr userDrawn="1"/>
        </p:nvSpPr>
        <p:spPr>
          <a:xfrm>
            <a:off x="1441449" y="12611805"/>
            <a:ext cx="5573642" cy="37959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1800">
                <a:solidFill>
                  <a:srgbClr val="929292"/>
                </a:solidFill>
              </a:defRPr>
            </a:lvl1pPr>
          </a:lstStyle>
          <a:p>
            <a:fld id="{93D0CC9E-ED4E-524D-8BB9-8829151DFDE7}" type="slidenum">
              <a:rPr lang="uk-UA" b="1" smtClean="0">
                <a:latin typeface="+mn-lt"/>
              </a:rPr>
              <a:t>‹#›</a:t>
            </a:fld>
            <a:r>
              <a:rPr lang="en-GB" b="1" dirty="0">
                <a:latin typeface="+mn-lt"/>
              </a:rPr>
              <a:t>  An Roinn Oideachais </a:t>
            </a:r>
            <a:r>
              <a:rPr dirty="0">
                <a:latin typeface="+mn-lt"/>
              </a:rPr>
              <a:t>| </a:t>
            </a:r>
            <a:r>
              <a:rPr lang="en-US" dirty="0">
                <a:latin typeface="+mn-lt"/>
              </a:rPr>
              <a:t>Department of Education</a:t>
            </a:r>
            <a:endParaRPr dirty="0">
              <a:latin typeface="+mn-lt"/>
            </a:endParaRPr>
          </a:p>
        </p:txBody>
      </p:sp>
    </p:spTree>
    <p:extLst>
      <p:ext uri="{BB962C8B-B14F-4D97-AF65-F5344CB8AC3E}">
        <p14:creationId xmlns:p14="http://schemas.microsoft.com/office/powerpoint/2010/main" val="1241443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4D365C41-6578-4311-85C3-CC6565C520DF}" type="datetimeFigureOut">
              <a:rPr lang="en-IE" smtClean="0"/>
              <a:t>03/10/2022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A35F173-67AF-4537-AA2A-6C25092A235B}" type="slidenum">
              <a:rPr lang="en-IE" smtClean="0"/>
              <a:t>‹#›</a:t>
            </a:fld>
            <a:endParaRPr lang="en-IE"/>
          </a:p>
        </p:txBody>
      </p:sp>
    </p:spTree>
    <p:extLst>
      <p:ext uri="{BB962C8B-B14F-4D97-AF65-F5344CB8AC3E}">
        <p14:creationId xmlns:p14="http://schemas.microsoft.com/office/powerpoint/2010/main" val="16683473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ext &amp; Multiple Images">
    <p:spTree>
      <p:nvGrpSpPr>
        <p:cNvPr id="1" name=""/>
        <p:cNvGrpSpPr/>
        <p:nvPr/>
      </p:nvGrpSpPr>
      <p:grpSpPr>
        <a:xfrm>
          <a:off x="0" y="0"/>
          <a:ext cx="0" cy="0"/>
          <a:chOff x="0" y="0"/>
          <a:chExt cx="0" cy="0"/>
        </a:xfrm>
      </p:grpSpPr>
      <p:sp>
        <p:nvSpPr>
          <p:cNvPr id="42" name="Title Text"/>
          <p:cNvSpPr txBox="1">
            <a:spLocks noGrp="1"/>
          </p:cNvSpPr>
          <p:nvPr>
            <p:ph type="title" hasCustomPrompt="1"/>
          </p:nvPr>
        </p:nvSpPr>
        <p:spPr>
          <a:xfrm>
            <a:off x="1441450" y="946150"/>
            <a:ext cx="19325056" cy="2286000"/>
          </a:xfrm>
          <a:prstGeom prst="rect">
            <a:avLst/>
          </a:prstGeom>
        </p:spPr>
        <p:txBody>
          <a:bodyPr anchor="t">
            <a:normAutofit/>
          </a:bodyPr>
          <a:lstStyle>
            <a:lvl1pPr algn="l">
              <a:lnSpc>
                <a:spcPct val="80000"/>
              </a:lnSpc>
              <a:defRPr sz="9600" b="1" cap="none" spc="-180" baseline="0">
                <a:solidFill>
                  <a:srgbClr val="004E46"/>
                </a:solidFill>
                <a:latin typeface="+mn-lt"/>
                <a:ea typeface="Calibri" charset="0"/>
                <a:cs typeface="Calibri" charset="0"/>
              </a:defRPr>
            </a:lvl1pPr>
          </a:lstStyle>
          <a:p>
            <a:r>
              <a:rPr lang="en-US" dirty="0"/>
              <a:t>Title Text</a:t>
            </a:r>
            <a:endParaRPr dirty="0"/>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1704968" y="950497"/>
            <a:ext cx="1474548" cy="2009274"/>
          </a:xfrm>
          <a:prstGeom prst="rect">
            <a:avLst/>
          </a:prstGeom>
        </p:spPr>
      </p:pic>
      <p:sp>
        <p:nvSpPr>
          <p:cNvPr id="6" name="Picture Placeholder 5"/>
          <p:cNvSpPr>
            <a:spLocks noGrp="1"/>
          </p:cNvSpPr>
          <p:nvPr>
            <p:ph type="pic" sz="quarter" idx="10"/>
          </p:nvPr>
        </p:nvSpPr>
        <p:spPr>
          <a:xfrm>
            <a:off x="12007850" y="3555998"/>
            <a:ext cx="11233150" cy="4231643"/>
          </a:xfrm>
          <a:prstGeom prst="rect">
            <a:avLst/>
          </a:prstGeom>
        </p:spPr>
        <p:txBody>
          <a:bodyPr/>
          <a:lstStyle>
            <a:lvl1pPr>
              <a:defRPr sz="6000">
                <a:latin typeface="+mn-lt"/>
              </a:defRPr>
            </a:lvl1pPr>
          </a:lstStyle>
          <a:p>
            <a:r>
              <a:rPr lang="en-US" dirty="0"/>
              <a:t>Click icon to add picture</a:t>
            </a:r>
          </a:p>
        </p:txBody>
      </p:sp>
      <p:sp>
        <p:nvSpPr>
          <p:cNvPr id="8" name="Picture Placeholder 5"/>
          <p:cNvSpPr>
            <a:spLocks noGrp="1"/>
          </p:cNvSpPr>
          <p:nvPr>
            <p:ph type="pic" sz="quarter" idx="11"/>
          </p:nvPr>
        </p:nvSpPr>
        <p:spPr>
          <a:xfrm>
            <a:off x="12007849" y="8060021"/>
            <a:ext cx="5472000" cy="4140000"/>
          </a:xfrm>
          <a:prstGeom prst="rect">
            <a:avLst/>
          </a:prstGeom>
        </p:spPr>
        <p:txBody>
          <a:bodyPr/>
          <a:lstStyle>
            <a:lvl1pPr>
              <a:defRPr sz="6000">
                <a:latin typeface="+mn-lt"/>
              </a:defRPr>
            </a:lvl1pPr>
          </a:lstStyle>
          <a:p>
            <a:r>
              <a:rPr lang="en-US" dirty="0"/>
              <a:t>Click icon to add picture</a:t>
            </a:r>
          </a:p>
        </p:txBody>
      </p:sp>
      <p:sp>
        <p:nvSpPr>
          <p:cNvPr id="9" name="Picture Placeholder 5"/>
          <p:cNvSpPr>
            <a:spLocks noGrp="1"/>
          </p:cNvSpPr>
          <p:nvPr>
            <p:ph type="pic" sz="quarter" idx="12"/>
          </p:nvPr>
        </p:nvSpPr>
        <p:spPr>
          <a:xfrm>
            <a:off x="17769000" y="8060021"/>
            <a:ext cx="5472000" cy="4140000"/>
          </a:xfrm>
          <a:prstGeom prst="rect">
            <a:avLst/>
          </a:prstGeom>
        </p:spPr>
        <p:txBody>
          <a:bodyPr/>
          <a:lstStyle>
            <a:lvl1pPr>
              <a:defRPr sz="6000">
                <a:latin typeface="+mn-lt"/>
              </a:defRPr>
            </a:lvl1pPr>
          </a:lstStyle>
          <a:p>
            <a:r>
              <a:rPr lang="en-US" dirty="0"/>
              <a:t>Click icon to add picture</a:t>
            </a:r>
          </a:p>
        </p:txBody>
      </p:sp>
      <p:sp>
        <p:nvSpPr>
          <p:cNvPr id="10" name="Text Placeholder 4"/>
          <p:cNvSpPr>
            <a:spLocks noGrp="1"/>
          </p:cNvSpPr>
          <p:nvPr>
            <p:ph type="body" sz="quarter" idx="13"/>
          </p:nvPr>
        </p:nvSpPr>
        <p:spPr>
          <a:xfrm>
            <a:off x="1441450" y="3555997"/>
            <a:ext cx="9856787" cy="8644023"/>
          </a:xfrm>
          <a:prstGeom prst="rect">
            <a:avLst/>
          </a:prstGeom>
        </p:spPr>
        <p:txBody>
          <a:bodyPr/>
          <a:lstStyle>
            <a:lvl1pPr algn="l">
              <a:defRPr sz="6000" spc="-160" baseline="0">
                <a:solidFill>
                  <a:srgbClr val="5E5E5E"/>
                </a:solidFill>
                <a:latin typeface="+mn-lt"/>
              </a:defRPr>
            </a:lvl1pPr>
            <a:lvl2pPr marL="0" indent="-857250" algn="l">
              <a:buClr>
                <a:srgbClr val="83BE41"/>
              </a:buClr>
              <a:buFont typeface=".AppleSystemUIFont" charset="-120"/>
              <a:buChar char="—"/>
              <a:defRPr sz="6000" spc="-160" baseline="0">
                <a:solidFill>
                  <a:srgbClr val="5E5E5E"/>
                </a:solidFill>
                <a:latin typeface="+mn-lt"/>
              </a:defRPr>
            </a:lvl2pPr>
            <a:lvl3pPr marL="1440000" indent="-857250" algn="l">
              <a:buClr>
                <a:srgbClr val="83BE41"/>
              </a:buClr>
              <a:buFont typeface=".AppleSystemUIFont" charset="-120"/>
              <a:buChar char="—"/>
              <a:defRPr sz="6000" i="1" spc="-160" baseline="0">
                <a:solidFill>
                  <a:srgbClr val="5E5E5E"/>
                </a:solidFill>
                <a:latin typeface="+mn-lt"/>
              </a:defRPr>
            </a:lvl3pPr>
            <a:lvl4pPr marL="2160000" indent="-685800" algn="l">
              <a:buClr>
                <a:srgbClr val="83BE41"/>
              </a:buClr>
              <a:buFont typeface=".AppleSystemUIFont" charset="-120"/>
              <a:buChar char="—"/>
              <a:defRPr sz="4800" spc="-160" baseline="0">
                <a:solidFill>
                  <a:srgbClr val="5E5E5E"/>
                </a:solidFill>
                <a:latin typeface="+mn-lt"/>
              </a:defRPr>
            </a:lvl4pPr>
            <a:lvl5pPr marL="3060000" indent="-685800" algn="l">
              <a:buClr>
                <a:srgbClr val="83BE41"/>
              </a:buClr>
              <a:buFont typeface=".AppleSystemUIFont" charset="-120"/>
              <a:buChar char="–"/>
              <a:defRPr sz="4800" i="1" spc="-160" baseline="0">
                <a:solidFill>
                  <a:srgbClr val="5E5E5E"/>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ialtas na hÉireann | Government of Ireland"/>
          <p:cNvSpPr txBox="1"/>
          <p:nvPr userDrawn="1"/>
        </p:nvSpPr>
        <p:spPr>
          <a:xfrm>
            <a:off x="1441449" y="12611805"/>
            <a:ext cx="5573642" cy="37959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1800">
                <a:solidFill>
                  <a:srgbClr val="929292"/>
                </a:solidFill>
              </a:defRPr>
            </a:lvl1pPr>
          </a:lstStyle>
          <a:p>
            <a:fld id="{93D0CC9E-ED4E-524D-8BB9-8829151DFDE7}" type="slidenum">
              <a:rPr lang="uk-UA" b="1" smtClean="0">
                <a:latin typeface="+mn-lt"/>
              </a:rPr>
              <a:t>‹#›</a:t>
            </a:fld>
            <a:r>
              <a:rPr lang="en-GB" b="1" dirty="0">
                <a:latin typeface="+mn-lt"/>
              </a:rPr>
              <a:t>  An Roinn Oideachais</a:t>
            </a:r>
            <a:r>
              <a:rPr lang="en-GB" b="1" baseline="0" dirty="0">
                <a:latin typeface="+mn-lt"/>
              </a:rPr>
              <a:t> </a:t>
            </a:r>
            <a:r>
              <a:rPr dirty="0">
                <a:latin typeface="+mn-lt"/>
              </a:rPr>
              <a:t>| </a:t>
            </a:r>
            <a:r>
              <a:rPr lang="en-US" dirty="0">
                <a:latin typeface="+mn-lt"/>
              </a:rPr>
              <a:t>Department of Education</a:t>
            </a:r>
            <a:endParaRPr dirty="0">
              <a:latin typeface="+mn-lt"/>
            </a:endParaRPr>
          </a:p>
        </p:txBody>
      </p:sp>
    </p:spTree>
    <p:extLst>
      <p:ext uri="{BB962C8B-B14F-4D97-AF65-F5344CB8AC3E}">
        <p14:creationId xmlns:p14="http://schemas.microsoft.com/office/powerpoint/2010/main" val="6597409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lank -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1765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p:spPr>
        <p:txBody>
          <a:bodyPr anchor="b"/>
          <a:lstStyle>
            <a:lvl1pPr>
              <a:defRPr sz="12000"/>
            </a:lvl1pPr>
          </a:lstStyle>
          <a:p>
            <a:r>
              <a:rPr lang="en-US"/>
              <a:t>Click to edit Master title style</a:t>
            </a:r>
            <a:endParaRPr lang="en-IE"/>
          </a:p>
        </p:txBody>
      </p:sp>
      <p:sp>
        <p:nvSpPr>
          <p:cNvPr id="3" name="Text Placeholder 2"/>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365C41-6578-4311-85C3-CC6565C520DF}" type="datetimeFigureOut">
              <a:rPr lang="en-IE" smtClean="0"/>
              <a:t>03/10/2022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A35F173-67AF-4537-AA2A-6C25092A235B}" type="slidenum">
              <a:rPr lang="en-IE" smtClean="0"/>
              <a:t>‹#›</a:t>
            </a:fld>
            <a:endParaRPr lang="en-IE"/>
          </a:p>
        </p:txBody>
      </p:sp>
    </p:spTree>
    <p:extLst>
      <p:ext uri="{BB962C8B-B14F-4D97-AF65-F5344CB8AC3E}">
        <p14:creationId xmlns:p14="http://schemas.microsoft.com/office/powerpoint/2010/main" val="2357503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1676400" y="3651250"/>
            <a:ext cx="10363200"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12344400" y="3651250"/>
            <a:ext cx="10363200"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fld id="{4D365C41-6578-4311-85C3-CC6565C520DF}" type="datetimeFigureOut">
              <a:rPr lang="en-IE" smtClean="0"/>
              <a:t>03/10/2022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6A35F173-67AF-4537-AA2A-6C25092A235B}" type="slidenum">
              <a:rPr lang="en-IE" smtClean="0"/>
              <a:t>‹#›</a:t>
            </a:fld>
            <a:endParaRPr lang="en-IE"/>
          </a:p>
        </p:txBody>
      </p:sp>
    </p:spTree>
    <p:extLst>
      <p:ext uri="{BB962C8B-B14F-4D97-AF65-F5344CB8AC3E}">
        <p14:creationId xmlns:p14="http://schemas.microsoft.com/office/powerpoint/2010/main" val="2604158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p:spPr>
        <p:txBody>
          <a:bodyPr/>
          <a:lstStyle/>
          <a:p>
            <a:r>
              <a:rPr lang="en-US"/>
              <a:t>Click to edit Master title style</a:t>
            </a:r>
            <a:endParaRPr lang="en-IE"/>
          </a:p>
        </p:txBody>
      </p:sp>
      <p:sp>
        <p:nvSpPr>
          <p:cNvPr id="3" name="Text Placeholder 2"/>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fld id="{4D365C41-6578-4311-85C3-CC6565C520DF}" type="datetimeFigureOut">
              <a:rPr lang="en-IE" smtClean="0"/>
              <a:t>03/10/2022</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6A35F173-67AF-4537-AA2A-6C25092A235B}" type="slidenum">
              <a:rPr lang="en-IE" smtClean="0"/>
              <a:t>‹#›</a:t>
            </a:fld>
            <a:endParaRPr lang="en-IE"/>
          </a:p>
        </p:txBody>
      </p:sp>
    </p:spTree>
    <p:extLst>
      <p:ext uri="{BB962C8B-B14F-4D97-AF65-F5344CB8AC3E}">
        <p14:creationId xmlns:p14="http://schemas.microsoft.com/office/powerpoint/2010/main" val="2270642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fld id="{4D365C41-6578-4311-85C3-CC6565C520DF}" type="datetimeFigureOut">
              <a:rPr lang="en-IE" smtClean="0"/>
              <a:t>03/10/2022</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6A35F173-67AF-4537-AA2A-6C25092A235B}" type="slidenum">
              <a:rPr lang="en-IE" smtClean="0"/>
              <a:t>‹#›</a:t>
            </a:fld>
            <a:endParaRPr lang="en-IE"/>
          </a:p>
        </p:txBody>
      </p:sp>
    </p:spTree>
    <p:extLst>
      <p:ext uri="{BB962C8B-B14F-4D97-AF65-F5344CB8AC3E}">
        <p14:creationId xmlns:p14="http://schemas.microsoft.com/office/powerpoint/2010/main" val="1056581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365C41-6578-4311-85C3-CC6565C520DF}" type="datetimeFigureOut">
              <a:rPr lang="en-IE" smtClean="0"/>
              <a:t>03/10/2022</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6A35F173-67AF-4537-AA2A-6C25092A235B}" type="slidenum">
              <a:rPr lang="en-IE" smtClean="0"/>
              <a:t>‹#›</a:t>
            </a:fld>
            <a:endParaRPr lang="en-IE"/>
          </a:p>
        </p:txBody>
      </p:sp>
    </p:spTree>
    <p:extLst>
      <p:ext uri="{BB962C8B-B14F-4D97-AF65-F5344CB8AC3E}">
        <p14:creationId xmlns:p14="http://schemas.microsoft.com/office/powerpoint/2010/main" val="3817253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endParaRPr lang="en-IE"/>
          </a:p>
        </p:txBody>
      </p:sp>
      <p:sp>
        <p:nvSpPr>
          <p:cNvPr id="3" name="Content Placeholder 2"/>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4D365C41-6578-4311-85C3-CC6565C520DF}" type="datetimeFigureOut">
              <a:rPr lang="en-IE" smtClean="0"/>
              <a:t>03/10/2022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6A35F173-67AF-4537-AA2A-6C25092A235B}" type="slidenum">
              <a:rPr lang="en-IE" smtClean="0"/>
              <a:t>‹#›</a:t>
            </a:fld>
            <a:endParaRPr lang="en-IE"/>
          </a:p>
        </p:txBody>
      </p:sp>
    </p:spTree>
    <p:extLst>
      <p:ext uri="{BB962C8B-B14F-4D97-AF65-F5344CB8AC3E}">
        <p14:creationId xmlns:p14="http://schemas.microsoft.com/office/powerpoint/2010/main" val="537526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endParaRPr lang="en-IE"/>
          </a:p>
        </p:txBody>
      </p:sp>
      <p:sp>
        <p:nvSpPr>
          <p:cNvPr id="3" name="Picture Placeholder 2"/>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IE"/>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4D365C41-6578-4311-85C3-CC6565C520DF}" type="datetimeFigureOut">
              <a:rPr lang="en-IE" smtClean="0"/>
              <a:t>03/10/2022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6A35F173-67AF-4537-AA2A-6C25092A235B}" type="slidenum">
              <a:rPr lang="en-IE" smtClean="0"/>
              <a:t>‹#›</a:t>
            </a:fld>
            <a:endParaRPr lang="en-IE"/>
          </a:p>
        </p:txBody>
      </p:sp>
    </p:spTree>
    <p:extLst>
      <p:ext uri="{BB962C8B-B14F-4D97-AF65-F5344CB8AC3E}">
        <p14:creationId xmlns:p14="http://schemas.microsoft.com/office/powerpoint/2010/main" val="213988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4D365C41-6578-4311-85C3-CC6565C520DF}" type="datetimeFigureOut">
              <a:rPr lang="en-IE" smtClean="0"/>
              <a:t>03/10/2022</a:t>
            </a:fld>
            <a:endParaRPr lang="en-IE"/>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6A35F173-67AF-4537-AA2A-6C25092A235B}" type="slidenum">
              <a:rPr lang="en-IE" smtClean="0"/>
              <a:t>‹#›</a:t>
            </a:fld>
            <a:endParaRPr lang="en-IE"/>
          </a:p>
        </p:txBody>
      </p:sp>
      <p:pic>
        <p:nvPicPr>
          <p:cNvPr id="7" name="Picture 6"/>
          <p:cNvPicPr>
            <a:picLocks noChangeAspect="1"/>
          </p:cNvPicPr>
          <p:nvPr userDrawn="1"/>
        </p:nvPicPr>
        <p:blipFill rotWithShape="1">
          <a:blip r:embed="rId23" cstate="screen">
            <a:extLst>
              <a:ext uri="{28A0092B-C50C-407E-A947-70E740481C1C}">
                <a14:useLocalDpi xmlns:a14="http://schemas.microsoft.com/office/drawing/2010/main"/>
              </a:ext>
            </a:extLst>
          </a:blip>
          <a:srcRect/>
          <a:stretch/>
        </p:blipFill>
        <p:spPr>
          <a:xfrm>
            <a:off x="21704968" y="950497"/>
            <a:ext cx="1474548" cy="2009274"/>
          </a:xfrm>
          <a:prstGeom prst="rect">
            <a:avLst/>
          </a:prstGeom>
        </p:spPr>
      </p:pic>
    </p:spTree>
    <p:extLst>
      <p:ext uri="{BB962C8B-B14F-4D97-AF65-F5344CB8AC3E}">
        <p14:creationId xmlns:p14="http://schemas.microsoft.com/office/powerpoint/2010/main" val="847082480"/>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662" r:id="rId14"/>
    <p:sldLayoutId id="2147483658" r:id="rId15"/>
    <p:sldLayoutId id="2147483663" r:id="rId16"/>
    <p:sldLayoutId id="2147483665" r:id="rId17"/>
    <p:sldLayoutId id="2147483664" r:id="rId18"/>
    <p:sldLayoutId id="2147483669" r:id="rId19"/>
    <p:sldLayoutId id="2147483668" r:id="rId20"/>
    <p:sldLayoutId id="2147483667" r:id="rId21"/>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015108" y="2062838"/>
            <a:ext cx="18897030" cy="5239142"/>
          </a:xfrm>
        </p:spPr>
        <p:txBody>
          <a:bodyPr>
            <a:normAutofit/>
          </a:bodyPr>
          <a:lstStyle/>
          <a:p>
            <a:r>
              <a:rPr lang="en-IE" sz="9600" dirty="0"/>
              <a:t>Delivering Equality of Opportunity in Schools (DEIS)</a:t>
            </a:r>
            <a:endParaRPr lang="en-US" sz="9600" dirty="0">
              <a:solidFill>
                <a:srgbClr val="A79563"/>
              </a:solidFill>
            </a:endParaRPr>
          </a:p>
        </p:txBody>
      </p:sp>
      <p:pic>
        <p:nvPicPr>
          <p:cNvPr id="3" name="Picture 2">
            <a:extLst>
              <a:ext uri="{FF2B5EF4-FFF2-40B4-BE49-F238E27FC236}">
                <a16:creationId xmlns:a16="http://schemas.microsoft.com/office/drawing/2014/main" id="{AFC76051-6C57-471B-92C4-DDD28756000A}"/>
              </a:ext>
            </a:extLst>
          </p:cNvPr>
          <p:cNvPicPr>
            <a:picLocks noChangeAspect="1"/>
          </p:cNvPicPr>
          <p:nvPr/>
        </p:nvPicPr>
        <p:blipFill>
          <a:blip r:embed="rId2"/>
          <a:stretch>
            <a:fillRect/>
          </a:stretch>
        </p:blipFill>
        <p:spPr>
          <a:xfrm>
            <a:off x="10308690" y="8184748"/>
            <a:ext cx="2932430" cy="2932430"/>
          </a:xfrm>
          <a:prstGeom prst="rect">
            <a:avLst/>
          </a:prstGeom>
        </p:spPr>
      </p:pic>
      <p:sp>
        <p:nvSpPr>
          <p:cNvPr id="4" name="Text Placeholder 3"/>
          <p:cNvSpPr>
            <a:spLocks noGrp="1"/>
          </p:cNvSpPr>
          <p:nvPr>
            <p:ph type="subTitle" idx="1"/>
          </p:nvPr>
        </p:nvSpPr>
        <p:spPr>
          <a:xfrm>
            <a:off x="3048000" y="7204075"/>
            <a:ext cx="18288000" cy="3913103"/>
          </a:xfrm>
        </p:spPr>
        <p:txBody>
          <a:bodyPr>
            <a:normAutofit/>
          </a:bodyPr>
          <a:lstStyle/>
          <a:p>
            <a:r>
              <a:rPr lang="en-IE" sz="5220" dirty="0"/>
              <a:t>Ballyhaunis Community School</a:t>
            </a:r>
          </a:p>
        </p:txBody>
      </p:sp>
      <p:sp>
        <p:nvSpPr>
          <p:cNvPr id="9" name="AutoShape 3"/>
          <p:cNvSpPr>
            <a:spLocks noChangeAspect="1" noChangeArrowheads="1" noTextEdit="1"/>
          </p:cNvSpPr>
          <p:nvPr/>
        </p:nvSpPr>
        <p:spPr bwMode="auto">
          <a:xfrm>
            <a:off x="8662988" y="334963"/>
            <a:ext cx="7978775"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E"/>
          </a:p>
        </p:txBody>
      </p:sp>
    </p:spTree>
    <p:extLst>
      <p:ext uri="{BB962C8B-B14F-4D97-AF65-F5344CB8AC3E}">
        <p14:creationId xmlns:p14="http://schemas.microsoft.com/office/powerpoint/2010/main" val="915674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005840" y="2194560"/>
            <a:ext cx="20205835" cy="10113745"/>
          </a:xfrm>
        </p:spPr>
        <p:txBody>
          <a:bodyPr>
            <a:normAutofit fontScale="47500" lnSpcReduction="20000"/>
          </a:bodyPr>
          <a:lstStyle/>
          <a:p>
            <a:r>
              <a:rPr lang="en-IE" sz="11400" b="1" u="sng" dirty="0"/>
              <a:t>NUMERACY</a:t>
            </a:r>
          </a:p>
          <a:p>
            <a:endParaRPr lang="en-IE" sz="9600" dirty="0"/>
          </a:p>
          <a:p>
            <a:r>
              <a:rPr lang="en-IE" sz="9600" dirty="0"/>
              <a:t>Encourage schools to define numeracy and to ensure that a whole-school approach is adopted.</a:t>
            </a:r>
          </a:p>
          <a:p>
            <a:endParaRPr lang="en-IE" sz="9600" dirty="0"/>
          </a:p>
          <a:p>
            <a:r>
              <a:rPr lang="en-IE" sz="9600" dirty="0"/>
              <a:t>Being </a:t>
            </a:r>
            <a:r>
              <a:rPr lang="en-IE" sz="9600" b="1" dirty="0"/>
              <a:t>numerate</a:t>
            </a:r>
            <a:r>
              <a:rPr lang="en-IE" sz="9600" dirty="0"/>
              <a:t> is:</a:t>
            </a:r>
          </a:p>
          <a:p>
            <a:pPr marL="1143000" indent="-1143000">
              <a:buFont typeface="Arial" panose="020B0604020202020204" pitchFamily="34" charset="0"/>
              <a:buChar char="•"/>
            </a:pPr>
            <a:r>
              <a:rPr lang="en-IE" sz="9600" dirty="0"/>
              <a:t>Expressing ideas mathematically</a:t>
            </a:r>
          </a:p>
          <a:p>
            <a:pPr marL="1143000" indent="-1143000">
              <a:buFont typeface="Arial" panose="020B0604020202020204" pitchFamily="34" charset="0"/>
              <a:buChar char="•"/>
            </a:pPr>
            <a:r>
              <a:rPr lang="en-IE" sz="9600" dirty="0"/>
              <a:t>Estimating, predicting and calculating</a:t>
            </a:r>
          </a:p>
          <a:p>
            <a:pPr marL="1143000" indent="-1143000">
              <a:buFont typeface="Arial" panose="020B0604020202020204" pitchFamily="34" charset="0"/>
              <a:buChar char="•"/>
            </a:pPr>
            <a:r>
              <a:rPr lang="en-IE" sz="9600" dirty="0"/>
              <a:t>Developing a positive disposition towards investigating, reasoning and problem-solving</a:t>
            </a:r>
          </a:p>
          <a:p>
            <a:pPr marL="1143000" indent="-1143000">
              <a:buFont typeface="Arial" panose="020B0604020202020204" pitchFamily="34" charset="0"/>
              <a:buChar char="•"/>
            </a:pPr>
            <a:r>
              <a:rPr lang="en-IE" sz="9600" dirty="0"/>
              <a:t>Seeing patterns, trends and relationships</a:t>
            </a:r>
          </a:p>
          <a:p>
            <a:pPr marL="1143000" indent="-1143000">
              <a:buFont typeface="Arial" panose="020B0604020202020204" pitchFamily="34" charset="0"/>
              <a:buChar char="•"/>
            </a:pPr>
            <a:r>
              <a:rPr lang="en-IE" sz="9600" dirty="0"/>
              <a:t>Gathering, interpreting and representing data</a:t>
            </a:r>
          </a:p>
          <a:p>
            <a:pPr marL="1143000" indent="-1143000">
              <a:buFont typeface="Arial" panose="020B0604020202020204" pitchFamily="34" charset="0"/>
              <a:buChar char="•"/>
            </a:pPr>
            <a:r>
              <a:rPr lang="en-IE" sz="9600" dirty="0"/>
              <a:t>Using digital technology to develop numeracy skills and understanding</a:t>
            </a:r>
          </a:p>
          <a:p>
            <a:pPr marL="1143000" indent="-1143000">
              <a:buFont typeface="Arial" panose="020B0604020202020204" pitchFamily="34" charset="0"/>
              <a:buChar char="•"/>
            </a:pPr>
            <a:r>
              <a:rPr lang="en-IE" sz="9600" dirty="0"/>
              <a:t>(Framework for Junior Cycle, 2015)</a:t>
            </a:r>
          </a:p>
          <a:p>
            <a:endParaRPr lang="en-IE" sz="4400" dirty="0"/>
          </a:p>
        </p:txBody>
      </p:sp>
    </p:spTree>
    <p:extLst>
      <p:ext uri="{BB962C8B-B14F-4D97-AF65-F5344CB8AC3E}">
        <p14:creationId xmlns:p14="http://schemas.microsoft.com/office/powerpoint/2010/main" val="128086698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31520" y="1524000"/>
            <a:ext cx="20937355" cy="10595811"/>
          </a:xfrm>
        </p:spPr>
        <p:txBody>
          <a:bodyPr>
            <a:normAutofit fontScale="25000" lnSpcReduction="20000"/>
          </a:bodyPr>
          <a:lstStyle/>
          <a:p>
            <a:r>
              <a:rPr lang="en-IE" sz="17600" b="1" dirty="0"/>
              <a:t>EXAMINATION ATTAINMENT (PP)</a:t>
            </a:r>
          </a:p>
          <a:p>
            <a:endParaRPr lang="en-IE" sz="17600" b="1" dirty="0"/>
          </a:p>
          <a:p>
            <a:pPr marL="1143000" indent="-1143000">
              <a:buFont typeface="Arial" panose="020B0604020202020204" pitchFamily="34" charset="0"/>
              <a:buChar char="•"/>
            </a:pPr>
            <a:endParaRPr lang="en-IE" sz="9600" dirty="0"/>
          </a:p>
          <a:p>
            <a:pPr marL="1143000" indent="-1143000">
              <a:buFont typeface="Arial" panose="020B0604020202020204" pitchFamily="34" charset="0"/>
              <a:buChar char="•"/>
            </a:pPr>
            <a:r>
              <a:rPr lang="en-IE" sz="16600" dirty="0"/>
              <a:t>Use of school’s own data to examine trends</a:t>
            </a:r>
          </a:p>
          <a:p>
            <a:pPr marL="1143000" indent="-1143000">
              <a:buFont typeface="Arial" panose="020B0604020202020204" pitchFamily="34" charset="0"/>
              <a:buChar char="•"/>
            </a:pPr>
            <a:endParaRPr lang="en-IE" sz="16600" dirty="0"/>
          </a:p>
          <a:p>
            <a:pPr marL="1143000" indent="-1143000">
              <a:buFont typeface="Arial" panose="020B0604020202020204" pitchFamily="34" charset="0"/>
              <a:buChar char="•"/>
            </a:pPr>
            <a:r>
              <a:rPr lang="en-IE" sz="16600" dirty="0"/>
              <a:t>Uptake levels of higher and ordinary</a:t>
            </a:r>
          </a:p>
          <a:p>
            <a:pPr marL="1143000" indent="-1143000">
              <a:buFont typeface="Arial" panose="020B0604020202020204" pitchFamily="34" charset="0"/>
              <a:buChar char="•"/>
            </a:pPr>
            <a:endParaRPr lang="en-IE" sz="16600" dirty="0"/>
          </a:p>
          <a:p>
            <a:pPr marL="1143000" indent="-1143000">
              <a:buFont typeface="Arial" panose="020B0604020202020204" pitchFamily="34" charset="0"/>
              <a:buChar char="•"/>
            </a:pPr>
            <a:r>
              <a:rPr lang="en-IE" sz="16600" dirty="0"/>
              <a:t>Attainment levels</a:t>
            </a:r>
          </a:p>
          <a:p>
            <a:pPr marL="1143000" indent="-1143000">
              <a:buFont typeface="Arial" panose="020B0604020202020204" pitchFamily="34" charset="0"/>
              <a:buChar char="•"/>
            </a:pPr>
            <a:endParaRPr lang="en-IE" sz="16600" dirty="0"/>
          </a:p>
          <a:p>
            <a:pPr marL="1143000" indent="-1143000">
              <a:buFont typeface="Arial" panose="020B0604020202020204" pitchFamily="34" charset="0"/>
              <a:buChar char="•"/>
            </a:pPr>
            <a:r>
              <a:rPr lang="en-IE" sz="16600" dirty="0"/>
              <a:t>Whole-school approach</a:t>
            </a:r>
          </a:p>
          <a:p>
            <a:endParaRPr lang="en-IE" sz="16600" dirty="0"/>
          </a:p>
          <a:p>
            <a:pPr marL="1143000" indent="-1143000">
              <a:buFont typeface="Arial" panose="020B0604020202020204" pitchFamily="34" charset="0"/>
              <a:buChar char="•"/>
            </a:pPr>
            <a:r>
              <a:rPr lang="en-IE" sz="16600" dirty="0"/>
              <a:t>Subject department approach</a:t>
            </a:r>
          </a:p>
          <a:p>
            <a:pPr marL="1143000" indent="-1143000">
              <a:buFont typeface="Arial" panose="020B0604020202020204" pitchFamily="34" charset="0"/>
              <a:buChar char="•"/>
            </a:pPr>
            <a:endParaRPr lang="en-IE" sz="16600" dirty="0"/>
          </a:p>
          <a:p>
            <a:pPr marL="1143000" indent="-1143000">
              <a:buFont typeface="Arial" panose="020B0604020202020204" pitchFamily="34" charset="0"/>
              <a:buChar char="•"/>
            </a:pPr>
            <a:r>
              <a:rPr lang="en-IE" sz="16600" dirty="0"/>
              <a:t>Tracking students at individual level and goal setting</a:t>
            </a:r>
          </a:p>
          <a:p>
            <a:pPr marL="1143000" indent="-1143000">
              <a:buFont typeface="Arial" panose="020B0604020202020204" pitchFamily="34" charset="0"/>
              <a:buChar char="•"/>
            </a:pPr>
            <a:endParaRPr lang="en-IE" sz="16600" dirty="0"/>
          </a:p>
          <a:p>
            <a:pPr marL="1143000" indent="-1143000">
              <a:buFont typeface="Arial" panose="020B0604020202020204" pitchFamily="34" charset="0"/>
              <a:buChar char="•"/>
            </a:pPr>
            <a:r>
              <a:rPr lang="en-IE" sz="16600" dirty="0"/>
              <a:t>Role of teaching and learning</a:t>
            </a:r>
          </a:p>
          <a:p>
            <a:pPr marL="1143000" indent="-1143000">
              <a:buFont typeface="Arial" panose="020B0604020202020204" pitchFamily="34" charset="0"/>
              <a:buChar char="•"/>
            </a:pPr>
            <a:endParaRPr lang="en-IE" sz="16600" dirty="0"/>
          </a:p>
          <a:p>
            <a:pPr marL="1143000" indent="-1143000">
              <a:buFont typeface="Arial" panose="020B0604020202020204" pitchFamily="34" charset="0"/>
              <a:buChar char="•"/>
            </a:pPr>
            <a:r>
              <a:rPr lang="en-IE" sz="16600" dirty="0"/>
              <a:t>Setting high expectations from first year </a:t>
            </a:r>
          </a:p>
          <a:p>
            <a:endParaRPr lang="en-IE" sz="16600" dirty="0"/>
          </a:p>
        </p:txBody>
      </p:sp>
    </p:spTree>
    <p:extLst>
      <p:ext uri="{BB962C8B-B14F-4D97-AF65-F5344CB8AC3E}">
        <p14:creationId xmlns:p14="http://schemas.microsoft.com/office/powerpoint/2010/main" val="140974274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188720" y="2590800"/>
            <a:ext cx="20022955" cy="9717505"/>
          </a:xfrm>
        </p:spPr>
        <p:txBody>
          <a:bodyPr>
            <a:normAutofit/>
          </a:bodyPr>
          <a:lstStyle/>
          <a:p>
            <a:pPr algn="just"/>
            <a:r>
              <a:rPr lang="en-IE" sz="5400" b="1" dirty="0"/>
              <a:t>LEADERSHIP, CPD AND WELLBEING</a:t>
            </a:r>
          </a:p>
          <a:p>
            <a:pPr algn="just"/>
            <a:endParaRPr lang="en-IE" sz="5400" dirty="0"/>
          </a:p>
          <a:p>
            <a:pPr marL="685800" indent="-685800" algn="just">
              <a:buFont typeface="Arial" panose="020B0604020202020204" pitchFamily="34" charset="0"/>
              <a:buChar char="•"/>
            </a:pPr>
            <a:r>
              <a:rPr lang="en-IE" sz="5400" dirty="0"/>
              <a:t>These three themes were added in 2017 for DEIS planning</a:t>
            </a:r>
          </a:p>
          <a:p>
            <a:pPr algn="just"/>
            <a:endParaRPr lang="en-IE" sz="5400" dirty="0"/>
          </a:p>
          <a:p>
            <a:pPr marL="685800" indent="-685800" algn="just">
              <a:buFont typeface="Arial" panose="020B0604020202020204" pitchFamily="34" charset="0"/>
              <a:buChar char="•"/>
            </a:pPr>
            <a:r>
              <a:rPr lang="en-IE" sz="5400" dirty="0"/>
              <a:t>These themes should be integrated across the other themes of DEIS.</a:t>
            </a:r>
          </a:p>
          <a:p>
            <a:pPr algn="just"/>
            <a:endParaRPr lang="en-IE" sz="5400" dirty="0"/>
          </a:p>
          <a:p>
            <a:pPr marL="685800" indent="-685800" algn="just">
              <a:buFont typeface="Arial" panose="020B0604020202020204" pitchFamily="34" charset="0"/>
              <a:buChar char="•"/>
            </a:pPr>
            <a:r>
              <a:rPr lang="en-IE" sz="5400" dirty="0"/>
              <a:t>Schools are not required to gather separate data on these themes for the purposes of DEIS planning</a:t>
            </a:r>
          </a:p>
        </p:txBody>
      </p:sp>
    </p:spTree>
    <p:extLst>
      <p:ext uri="{BB962C8B-B14F-4D97-AF65-F5344CB8AC3E}">
        <p14:creationId xmlns:p14="http://schemas.microsoft.com/office/powerpoint/2010/main" val="366355935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036320" y="2042160"/>
            <a:ext cx="20175355" cy="10266145"/>
          </a:xfrm>
        </p:spPr>
        <p:txBody>
          <a:bodyPr>
            <a:normAutofit fontScale="92500" lnSpcReduction="20000"/>
          </a:bodyPr>
          <a:lstStyle/>
          <a:p>
            <a:r>
              <a:rPr lang="en-IE" sz="6000" b="1" dirty="0"/>
              <a:t>WELLBEING</a:t>
            </a:r>
          </a:p>
          <a:p>
            <a:endParaRPr lang="en-IE" sz="6000" dirty="0"/>
          </a:p>
          <a:p>
            <a:pPr marL="857250" indent="-857250">
              <a:buFont typeface="Arial" panose="020B0604020202020204" pitchFamily="34" charset="0"/>
              <a:buChar char="•"/>
            </a:pPr>
            <a:r>
              <a:rPr lang="en-IE" sz="6000" dirty="0"/>
              <a:t>Evidence based programmes such as Friends for Life/SPHE/NEPS programmes</a:t>
            </a:r>
          </a:p>
          <a:p>
            <a:pPr marL="857250" indent="-857250">
              <a:buFont typeface="Arial" panose="020B0604020202020204" pitchFamily="34" charset="0"/>
              <a:buChar char="•"/>
            </a:pPr>
            <a:endParaRPr lang="en-IE" sz="6000" dirty="0"/>
          </a:p>
          <a:p>
            <a:pPr marL="857250" indent="-857250">
              <a:buFont typeface="Arial" panose="020B0604020202020204" pitchFamily="34" charset="0"/>
              <a:buChar char="•"/>
            </a:pPr>
            <a:r>
              <a:rPr lang="en-IE" sz="6000" dirty="0"/>
              <a:t>Feeling welcome in the school</a:t>
            </a:r>
          </a:p>
          <a:p>
            <a:pPr marL="857250" indent="-857250">
              <a:buFont typeface="Arial" panose="020B0604020202020204" pitchFamily="34" charset="0"/>
              <a:buChar char="•"/>
            </a:pPr>
            <a:endParaRPr lang="en-IE" sz="6000" dirty="0"/>
          </a:p>
          <a:p>
            <a:pPr marL="857250" indent="-857250">
              <a:buFont typeface="Arial" panose="020B0604020202020204" pitchFamily="34" charset="0"/>
              <a:buChar char="•"/>
            </a:pPr>
            <a:r>
              <a:rPr lang="en-IE" sz="6000" dirty="0"/>
              <a:t>School climate</a:t>
            </a:r>
          </a:p>
          <a:p>
            <a:pPr marL="857250" indent="-857250">
              <a:buFont typeface="Arial" panose="020B0604020202020204" pitchFamily="34" charset="0"/>
              <a:buChar char="•"/>
            </a:pPr>
            <a:endParaRPr lang="en-IE" sz="6000" dirty="0"/>
          </a:p>
          <a:p>
            <a:pPr marL="857250" indent="-857250">
              <a:buFont typeface="Arial" panose="020B0604020202020204" pitchFamily="34" charset="0"/>
              <a:buChar char="•"/>
            </a:pPr>
            <a:r>
              <a:rPr lang="en-IE" sz="6000" dirty="0"/>
              <a:t>Learner experience in the classroom</a:t>
            </a:r>
          </a:p>
          <a:p>
            <a:endParaRPr lang="en-IE" sz="6000" dirty="0"/>
          </a:p>
          <a:p>
            <a:pPr marL="857250" indent="-857250">
              <a:buFont typeface="Arial" panose="020B0604020202020204" pitchFamily="34" charset="0"/>
              <a:buChar char="•"/>
            </a:pPr>
            <a:r>
              <a:rPr lang="en-IE" sz="6000" dirty="0"/>
              <a:t>Learner engagement</a:t>
            </a:r>
          </a:p>
          <a:p>
            <a:endParaRPr lang="en-IE" sz="6000" dirty="0"/>
          </a:p>
        </p:txBody>
      </p:sp>
    </p:spTree>
    <p:extLst>
      <p:ext uri="{BB962C8B-B14F-4D97-AF65-F5344CB8AC3E}">
        <p14:creationId xmlns:p14="http://schemas.microsoft.com/office/powerpoint/2010/main" val="140828848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097280" y="1828800"/>
            <a:ext cx="20114395" cy="10479505"/>
          </a:xfrm>
        </p:spPr>
        <p:txBody>
          <a:bodyPr>
            <a:normAutofit fontScale="85000" lnSpcReduction="20000"/>
          </a:bodyPr>
          <a:lstStyle/>
          <a:p>
            <a:r>
              <a:rPr lang="en-IE" sz="6400" b="1" dirty="0"/>
              <a:t>CPD</a:t>
            </a:r>
          </a:p>
          <a:p>
            <a:endParaRPr lang="en-IE" sz="5400" b="1" dirty="0"/>
          </a:p>
          <a:p>
            <a:pPr marL="685800" indent="-685800">
              <a:buFont typeface="Arial" panose="020B0604020202020204" pitchFamily="34" charset="0"/>
              <a:buChar char="•"/>
            </a:pPr>
            <a:r>
              <a:rPr lang="en-IE" sz="5400" dirty="0"/>
              <a:t>Has the school identified priorities for CPD?</a:t>
            </a:r>
          </a:p>
          <a:p>
            <a:pPr marL="685800" indent="-685800">
              <a:buFont typeface="Arial" panose="020B0604020202020204" pitchFamily="34" charset="0"/>
              <a:buChar char="•"/>
            </a:pPr>
            <a:endParaRPr lang="en-IE" sz="5400" dirty="0"/>
          </a:p>
          <a:p>
            <a:pPr marL="685800" indent="-685800">
              <a:buFont typeface="Arial" panose="020B0604020202020204" pitchFamily="34" charset="0"/>
              <a:buChar char="•"/>
            </a:pPr>
            <a:r>
              <a:rPr lang="en-IE" sz="5400" dirty="0"/>
              <a:t>How is it linked to the targets in the DEIS plan?</a:t>
            </a:r>
          </a:p>
          <a:p>
            <a:pPr marL="685800" indent="-685800">
              <a:buFont typeface="Arial" panose="020B0604020202020204" pitchFamily="34" charset="0"/>
              <a:buChar char="•"/>
            </a:pPr>
            <a:endParaRPr lang="en-IE" sz="5400" dirty="0"/>
          </a:p>
          <a:p>
            <a:pPr marL="685800" indent="-685800">
              <a:buFont typeface="Arial" panose="020B0604020202020204" pitchFamily="34" charset="0"/>
              <a:buChar char="•"/>
            </a:pPr>
            <a:r>
              <a:rPr lang="en-IE" sz="5400" dirty="0"/>
              <a:t>Uptake at leadership level of relevant CPD</a:t>
            </a:r>
          </a:p>
          <a:p>
            <a:pPr marL="685800" indent="-685800">
              <a:buFont typeface="Arial" panose="020B0604020202020204" pitchFamily="34" charset="0"/>
              <a:buChar char="•"/>
            </a:pPr>
            <a:endParaRPr lang="en-IE" sz="5400" dirty="0"/>
          </a:p>
          <a:p>
            <a:pPr marL="685800" indent="-685800">
              <a:buFont typeface="Arial" panose="020B0604020202020204" pitchFamily="34" charset="0"/>
              <a:buChar char="•"/>
            </a:pPr>
            <a:r>
              <a:rPr lang="en-IE" sz="5400" dirty="0"/>
              <a:t>Staff uptake</a:t>
            </a:r>
          </a:p>
          <a:p>
            <a:pPr marL="685800" indent="-685800">
              <a:buFont typeface="Arial" panose="020B0604020202020204" pitchFamily="34" charset="0"/>
              <a:buChar char="•"/>
            </a:pPr>
            <a:endParaRPr lang="en-IE" sz="5400" dirty="0"/>
          </a:p>
          <a:p>
            <a:pPr marL="685800" indent="-685800">
              <a:buFont typeface="Arial" panose="020B0604020202020204" pitchFamily="34" charset="0"/>
              <a:buChar char="•"/>
            </a:pPr>
            <a:r>
              <a:rPr lang="en-IE" sz="5400" dirty="0"/>
              <a:t>NCSE</a:t>
            </a:r>
          </a:p>
          <a:p>
            <a:endParaRPr lang="en-IE" sz="5400" dirty="0"/>
          </a:p>
          <a:p>
            <a:pPr marL="685800" indent="-685800">
              <a:buFont typeface="Arial" panose="020B0604020202020204" pitchFamily="34" charset="0"/>
              <a:buChar char="•"/>
            </a:pPr>
            <a:r>
              <a:rPr lang="en-IE" sz="5400" dirty="0"/>
              <a:t>PDST</a:t>
            </a:r>
          </a:p>
          <a:p>
            <a:endParaRPr lang="en-IE" sz="5400" dirty="0"/>
          </a:p>
        </p:txBody>
      </p:sp>
    </p:spTree>
    <p:extLst>
      <p:ext uri="{BB962C8B-B14F-4D97-AF65-F5344CB8AC3E}">
        <p14:creationId xmlns:p14="http://schemas.microsoft.com/office/powerpoint/2010/main" val="375114954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794570" y="3507502"/>
            <a:ext cx="18897030" cy="7312898"/>
          </a:xfrm>
        </p:spPr>
        <p:txBody>
          <a:bodyPr>
            <a:normAutofit/>
          </a:bodyPr>
          <a:lstStyle/>
          <a:p>
            <a:r>
              <a:rPr lang="en-US" sz="9700" dirty="0"/>
              <a:t>DEIS ACTION PLANNING FOR IMPROVEMENT </a:t>
            </a:r>
            <a:br>
              <a:rPr lang="en-US" sz="9700" dirty="0"/>
            </a:br>
            <a:r>
              <a:rPr lang="en-US" sz="10000" dirty="0"/>
              <a:t>Requirements as outlined in the DEIS Grant Letter and in SSE guidance</a:t>
            </a:r>
          </a:p>
        </p:txBody>
      </p:sp>
    </p:spTree>
    <p:extLst>
      <p:ext uri="{BB962C8B-B14F-4D97-AF65-F5344CB8AC3E}">
        <p14:creationId xmlns:p14="http://schemas.microsoft.com/office/powerpoint/2010/main" val="3035985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097280" y="2072640"/>
            <a:ext cx="20114395" cy="10235665"/>
          </a:xfrm>
        </p:spPr>
        <p:txBody>
          <a:bodyPr>
            <a:normAutofit lnSpcReduction="10000"/>
          </a:bodyPr>
          <a:lstStyle/>
          <a:p>
            <a:r>
              <a:rPr lang="en-IE" sz="5400" dirty="0"/>
              <a:t>Letter to schools: </a:t>
            </a:r>
          </a:p>
          <a:p>
            <a:endParaRPr lang="en-IE" sz="5400" dirty="0"/>
          </a:p>
          <a:p>
            <a:r>
              <a:rPr lang="en-IE" sz="5400" dirty="0"/>
              <a:t>Schools in the DEIS programme are required to develop and implement three-year improvement plans as a condition of their participation in DEIS.</a:t>
            </a:r>
          </a:p>
          <a:p>
            <a:endParaRPr lang="en-IE" sz="5400" dirty="0"/>
          </a:p>
          <a:p>
            <a:pPr marL="685800" indent="-685800">
              <a:buFont typeface="Wingdings" panose="05000000000000000000" pitchFamily="2" charset="2"/>
              <a:buChar char="Ø"/>
            </a:pPr>
            <a:r>
              <a:rPr lang="en-IE" sz="5400" dirty="0"/>
              <a:t>It is the school’s improvement plan </a:t>
            </a:r>
          </a:p>
          <a:p>
            <a:pPr marL="685800" indent="-685800">
              <a:buFont typeface="Wingdings" panose="05000000000000000000" pitchFamily="2" charset="2"/>
              <a:buChar char="Ø"/>
            </a:pPr>
            <a:r>
              <a:rPr lang="en-IE" sz="5400" dirty="0"/>
              <a:t>No additional plan is required for SSE / Gaeltacht recognition</a:t>
            </a:r>
          </a:p>
          <a:p>
            <a:pPr marL="685800" indent="-685800">
              <a:buFont typeface="Wingdings" panose="05000000000000000000" pitchFamily="2" charset="2"/>
              <a:buChar char="Ø"/>
            </a:pPr>
            <a:r>
              <a:rPr lang="en-IE" sz="5400" dirty="0"/>
              <a:t>Schools should integrate a wellbeing promotion review and development cycle into DEIS planning process</a:t>
            </a:r>
          </a:p>
          <a:p>
            <a:endParaRPr lang="en-IE" sz="5400" dirty="0"/>
          </a:p>
          <a:p>
            <a:r>
              <a:rPr lang="en-IE" sz="5400" b="1" i="1" dirty="0"/>
              <a:t>Meaningful document that reflects the context and guides practice</a:t>
            </a:r>
          </a:p>
          <a:p>
            <a:endParaRPr lang="en-IE" sz="5400" dirty="0"/>
          </a:p>
        </p:txBody>
      </p:sp>
    </p:spTree>
    <p:extLst>
      <p:ext uri="{BB962C8B-B14F-4D97-AF65-F5344CB8AC3E}">
        <p14:creationId xmlns:p14="http://schemas.microsoft.com/office/powerpoint/2010/main" val="126847797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a:t>DEIS Action Planning Requirements</a:t>
            </a:r>
          </a:p>
        </p:txBody>
      </p:sp>
      <p:sp>
        <p:nvSpPr>
          <p:cNvPr id="5" name="Text Placeholder 4"/>
          <p:cNvSpPr>
            <a:spLocks noGrp="1"/>
          </p:cNvSpPr>
          <p:nvPr>
            <p:ph type="body" sz="quarter" idx="12"/>
          </p:nvPr>
        </p:nvSpPr>
        <p:spPr>
          <a:xfrm>
            <a:off x="1462298" y="3555999"/>
            <a:ext cx="11671811" cy="9411856"/>
          </a:xfrm>
        </p:spPr>
        <p:txBody>
          <a:bodyPr>
            <a:normAutofit fontScale="77500" lnSpcReduction="20000"/>
          </a:bodyPr>
          <a:lstStyle/>
          <a:p>
            <a:r>
              <a:rPr lang="en-IE" sz="6900" b="1" dirty="0"/>
              <a:t>Each school’s DEIS Action Plan for Improvement should have a separate section for each of the following themes:</a:t>
            </a:r>
          </a:p>
          <a:p>
            <a:pPr marL="0" indent="0">
              <a:buNone/>
            </a:pPr>
            <a:r>
              <a:rPr lang="en-IE" sz="6900" b="1" dirty="0"/>
              <a:t>•	Attendance</a:t>
            </a:r>
          </a:p>
          <a:p>
            <a:pPr marL="0" indent="0">
              <a:buNone/>
            </a:pPr>
            <a:r>
              <a:rPr lang="en-IE" sz="6900" b="1" dirty="0"/>
              <a:t>•	Retention</a:t>
            </a:r>
          </a:p>
          <a:p>
            <a:pPr marL="0" indent="0">
              <a:buNone/>
            </a:pPr>
            <a:r>
              <a:rPr lang="en-IE" sz="6900" b="1" dirty="0"/>
              <a:t>•	Literacy </a:t>
            </a:r>
          </a:p>
          <a:p>
            <a:pPr marL="0" indent="0">
              <a:buNone/>
            </a:pPr>
            <a:r>
              <a:rPr lang="en-IE" sz="6900" b="1" dirty="0"/>
              <a:t>•	Numeracy</a:t>
            </a:r>
          </a:p>
          <a:p>
            <a:pPr marL="0" indent="0">
              <a:buNone/>
            </a:pPr>
            <a:r>
              <a:rPr lang="en-IE" sz="6900" b="1" dirty="0"/>
              <a:t>•	Supporting educational transitions</a:t>
            </a:r>
          </a:p>
          <a:p>
            <a:pPr marL="0" indent="0">
              <a:buNone/>
            </a:pPr>
            <a:r>
              <a:rPr lang="en-IE" sz="6900" b="1" dirty="0"/>
              <a:t>•	Partnership with parents and others </a:t>
            </a:r>
          </a:p>
          <a:p>
            <a:pPr marL="0" indent="0">
              <a:buNone/>
            </a:pPr>
            <a:r>
              <a:rPr lang="en-IE" sz="6900" b="1" dirty="0"/>
              <a:t>•	Examination Attainment (post-primary only)</a:t>
            </a:r>
          </a:p>
          <a:p>
            <a:endParaRPr lang="en-IE" dirty="0"/>
          </a:p>
          <a:p>
            <a:endParaRPr lang="en-IE" dirty="0"/>
          </a:p>
          <a:p>
            <a:endParaRPr lang="en-IE" dirty="0"/>
          </a:p>
        </p:txBody>
      </p:sp>
      <p:sp>
        <p:nvSpPr>
          <p:cNvPr id="6" name="TextBox 5"/>
          <p:cNvSpPr txBox="1"/>
          <p:nvPr/>
        </p:nvSpPr>
        <p:spPr>
          <a:xfrm>
            <a:off x="13757562" y="3555999"/>
            <a:ext cx="10127673" cy="6873677"/>
          </a:xfrm>
          <a:prstGeom prst="rect">
            <a:avLst/>
          </a:prstGeom>
          <a:solidFill>
            <a:schemeClr val="accent4">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IE" sz="4800" dirty="0"/>
              <a:t>The following three themes should be included in an integrated manner in each school’s DEIS Action Plan for Improvement:</a:t>
            </a:r>
          </a:p>
          <a:p>
            <a:pPr algn="l"/>
            <a:r>
              <a:rPr lang="en-IE" sz="4800" dirty="0"/>
              <a:t>•	Leadership </a:t>
            </a:r>
          </a:p>
          <a:p>
            <a:pPr algn="l"/>
            <a:r>
              <a:rPr lang="en-IE" sz="4800" dirty="0"/>
              <a:t>•	Continuing professional development (CPD) </a:t>
            </a:r>
          </a:p>
          <a:p>
            <a:pPr algn="l"/>
            <a:r>
              <a:rPr lang="en-IE" sz="4800" dirty="0"/>
              <a:t>•	Wellbeing. </a:t>
            </a:r>
          </a:p>
          <a:p>
            <a:pPr marL="0" marR="0" indent="0" algn="ctr" defTabSz="825500" rtl="0" fontAlgn="auto" latinLnBrk="0" hangingPunct="0">
              <a:lnSpc>
                <a:spcPct val="100000"/>
              </a:lnSpc>
              <a:spcBef>
                <a:spcPts val="0"/>
              </a:spcBef>
              <a:spcAft>
                <a:spcPts val="0"/>
              </a:spcAft>
              <a:buClrTx/>
              <a:buSzTx/>
              <a:buFontTx/>
              <a:buNone/>
              <a:tabLst/>
            </a:pPr>
            <a:endParaRPr kumimoji="0" lang="en-IE" sz="5600" b="0" i="0" u="none" strike="noStrike" cap="none" spc="0" normalizeH="0" baseline="0" dirty="0">
              <a:ln>
                <a:noFill/>
              </a:ln>
              <a:solidFill>
                <a:srgbClr val="000000"/>
              </a:solidFill>
              <a:effectLst/>
              <a:uFillTx/>
              <a:latin typeface="Open Sans"/>
              <a:ea typeface="Open Sans"/>
              <a:cs typeface="Open Sans"/>
              <a:sym typeface="Open Sans"/>
            </a:endParaRPr>
          </a:p>
        </p:txBody>
      </p:sp>
    </p:spTree>
    <p:extLst>
      <p:ext uri="{BB962C8B-B14F-4D97-AF65-F5344CB8AC3E}">
        <p14:creationId xmlns:p14="http://schemas.microsoft.com/office/powerpoint/2010/main" val="106335549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097280" y="2011680"/>
            <a:ext cx="22616159" cy="10296625"/>
          </a:xfrm>
        </p:spPr>
        <p:txBody>
          <a:bodyPr>
            <a:normAutofit fontScale="70000" lnSpcReduction="20000"/>
          </a:bodyPr>
          <a:lstStyle/>
          <a:p>
            <a:r>
              <a:rPr lang="en-US" sz="9600" b="1" dirty="0"/>
              <a:t>DEIS PLANNING REQUIREMENTS</a:t>
            </a:r>
          </a:p>
          <a:p>
            <a:endParaRPr lang="en-US" sz="9600" dirty="0"/>
          </a:p>
          <a:p>
            <a:r>
              <a:rPr lang="en-US" sz="9600" dirty="0"/>
              <a:t>Identify </a:t>
            </a:r>
            <a:r>
              <a:rPr lang="en-US" sz="9600" u="sng" dirty="0"/>
              <a:t>most at risk pupils </a:t>
            </a:r>
            <a:r>
              <a:rPr lang="en-US" sz="9600" dirty="0"/>
              <a:t>for targeting of additional resources</a:t>
            </a:r>
          </a:p>
          <a:p>
            <a:pPr marL="1143000" indent="-1143000">
              <a:buFont typeface="Arial" panose="020B0604020202020204" pitchFamily="34" charset="0"/>
              <a:buChar char="•"/>
            </a:pPr>
            <a:r>
              <a:rPr lang="en-IE" sz="9600" dirty="0"/>
              <a:t>Identify the needs of these pupils</a:t>
            </a:r>
          </a:p>
          <a:p>
            <a:pPr marL="1143000" indent="-1143000">
              <a:buFont typeface="Arial" panose="020B0604020202020204" pitchFamily="34" charset="0"/>
              <a:buChar char="•"/>
            </a:pPr>
            <a:r>
              <a:rPr lang="en-IE" sz="9600" dirty="0"/>
              <a:t>Identify the priority areas to meet these needs </a:t>
            </a:r>
          </a:p>
          <a:p>
            <a:pPr marL="1143000" indent="-1143000">
              <a:buFont typeface="Arial" panose="020B0604020202020204" pitchFamily="34" charset="0"/>
              <a:buChar char="•"/>
            </a:pPr>
            <a:r>
              <a:rPr lang="en-IE" sz="9600" dirty="0"/>
              <a:t>Devise clear targets based on robust evidence to meet the identified needs </a:t>
            </a:r>
          </a:p>
          <a:p>
            <a:pPr marL="1143000" indent="-1143000">
              <a:buFont typeface="Arial" panose="020B0604020202020204" pitchFamily="34" charset="0"/>
              <a:buChar char="•"/>
            </a:pPr>
            <a:r>
              <a:rPr lang="en-IE" sz="9600" dirty="0"/>
              <a:t>Identify and plan for the implementation of interventions to meet these targets </a:t>
            </a:r>
          </a:p>
          <a:p>
            <a:pPr marL="1143000" indent="-1143000">
              <a:buFont typeface="Arial" panose="020B0604020202020204" pitchFamily="34" charset="0"/>
              <a:buChar char="•"/>
            </a:pPr>
            <a:r>
              <a:rPr lang="en-IE" sz="9600" dirty="0"/>
              <a:t>Monitor the success of these interventions</a:t>
            </a:r>
            <a:endParaRPr lang="en-IE" sz="6000" dirty="0"/>
          </a:p>
        </p:txBody>
      </p:sp>
    </p:spTree>
    <p:extLst>
      <p:ext uri="{BB962C8B-B14F-4D97-AF65-F5344CB8AC3E}">
        <p14:creationId xmlns:p14="http://schemas.microsoft.com/office/powerpoint/2010/main" val="383712675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IE" dirty="0"/>
              <a:t>Who are the most at risk pupils/students?</a:t>
            </a:r>
          </a:p>
        </p:txBody>
      </p:sp>
      <p:sp>
        <p:nvSpPr>
          <p:cNvPr id="5" name="Picture Placeholder 4"/>
          <p:cNvSpPr>
            <a:spLocks noGrp="1"/>
          </p:cNvSpPr>
          <p:nvPr>
            <p:ph type="pic" sz="quarter" idx="10"/>
          </p:nvPr>
        </p:nvSpPr>
        <p:spPr/>
      </p:sp>
      <p:sp>
        <p:nvSpPr>
          <p:cNvPr id="6" name="Text Placeholder 5"/>
          <p:cNvSpPr>
            <a:spLocks noGrp="1"/>
          </p:cNvSpPr>
          <p:nvPr>
            <p:ph type="body" sz="quarter" idx="12"/>
          </p:nvPr>
        </p:nvSpPr>
        <p:spPr/>
        <p:txBody>
          <a:bodyPr/>
          <a:lstStyle/>
          <a:p>
            <a:pPr marL="857250" indent="-857250">
              <a:buFont typeface="Arial" panose="020B0604020202020204" pitchFamily="34" charset="0"/>
              <a:buChar char="•"/>
            </a:pPr>
            <a:r>
              <a:rPr lang="en-IE" dirty="0"/>
              <a:t>Context informed</a:t>
            </a:r>
          </a:p>
          <a:p>
            <a:pPr marL="857250" indent="-857250">
              <a:buFont typeface="Arial" panose="020B0604020202020204" pitchFamily="34" charset="0"/>
              <a:buChar char="•"/>
            </a:pPr>
            <a:r>
              <a:rPr lang="en-IE" dirty="0"/>
              <a:t>Level of disadvantage identified</a:t>
            </a:r>
          </a:p>
          <a:p>
            <a:pPr marL="857250" lvl="1">
              <a:buFont typeface="Arial" panose="020B0604020202020204" pitchFamily="34" charset="0"/>
              <a:buChar char="•"/>
            </a:pPr>
            <a:r>
              <a:rPr lang="en-IE" dirty="0"/>
              <a:t>	DEIS Band 1</a:t>
            </a:r>
          </a:p>
          <a:p>
            <a:pPr marL="857250" lvl="1">
              <a:buFont typeface="Arial" panose="020B0604020202020204" pitchFamily="34" charset="0"/>
              <a:buChar char="•"/>
            </a:pPr>
            <a:r>
              <a:rPr lang="en-IE" dirty="0"/>
              <a:t>	DEIS Band 2</a:t>
            </a:r>
          </a:p>
          <a:p>
            <a:pPr marL="857250" lvl="1">
              <a:buFont typeface="Arial" panose="020B0604020202020204" pitchFamily="34" charset="0"/>
              <a:buChar char="•"/>
            </a:pPr>
            <a:r>
              <a:rPr lang="en-IE" dirty="0"/>
              <a:t>	Rural DEIS</a:t>
            </a:r>
          </a:p>
          <a:p>
            <a:pPr marL="857250" indent="-857250">
              <a:buFont typeface="Arial" panose="020B0604020202020204" pitchFamily="34" charset="0"/>
              <a:buChar char="•"/>
            </a:pPr>
            <a:r>
              <a:rPr lang="en-IE" dirty="0"/>
              <a:t>Size of school </a:t>
            </a:r>
          </a:p>
        </p:txBody>
      </p:sp>
      <p:pic>
        <p:nvPicPr>
          <p:cNvPr id="7" name="Picture 6"/>
          <p:cNvPicPr>
            <a:picLocks noChangeAspect="1"/>
          </p:cNvPicPr>
          <p:nvPr/>
        </p:nvPicPr>
        <p:blipFill>
          <a:blip r:embed="rId2"/>
          <a:stretch>
            <a:fillRect/>
          </a:stretch>
        </p:blipFill>
        <p:spPr>
          <a:xfrm>
            <a:off x="11550650" y="3002913"/>
            <a:ext cx="11690350" cy="9750191"/>
          </a:xfrm>
          <a:prstGeom prst="rect">
            <a:avLst/>
          </a:prstGeom>
        </p:spPr>
      </p:pic>
    </p:spTree>
    <p:extLst>
      <p:ext uri="{BB962C8B-B14F-4D97-AF65-F5344CB8AC3E}">
        <p14:creationId xmlns:p14="http://schemas.microsoft.com/office/powerpoint/2010/main" val="270934977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502130" y="4675294"/>
            <a:ext cx="8802619" cy="6632786"/>
          </a:xfrm>
          <a:prstGeom prst="rect">
            <a:avLst/>
          </a:prstGeom>
        </p:spPr>
      </p:pic>
      <p:sp>
        <p:nvSpPr>
          <p:cNvPr id="2" name="Text Placeholder 1"/>
          <p:cNvSpPr>
            <a:spLocks noGrp="1"/>
          </p:cNvSpPr>
          <p:nvPr>
            <p:ph type="body" idx="1"/>
          </p:nvPr>
        </p:nvSpPr>
        <p:spPr>
          <a:xfrm>
            <a:off x="1441451" y="1117601"/>
            <a:ext cx="19770224" cy="2021840"/>
          </a:xfrm>
        </p:spPr>
        <p:txBody>
          <a:bodyPr>
            <a:normAutofit fontScale="70000" lnSpcReduction="20000"/>
          </a:bodyPr>
          <a:lstStyle/>
          <a:p>
            <a:r>
              <a:rPr lang="en-IE"/>
              <a:t>The Purpose of the Session</a:t>
            </a:r>
            <a:endParaRPr lang="en-IE" dirty="0"/>
          </a:p>
        </p:txBody>
      </p:sp>
      <p:graphicFrame>
        <p:nvGraphicFramePr>
          <p:cNvPr id="3" name="Diagram 2"/>
          <p:cNvGraphicFramePr/>
          <p:nvPr>
            <p:extLst>
              <p:ext uri="{D42A27DB-BD31-4B8C-83A1-F6EECF244321}">
                <p14:modId xmlns:p14="http://schemas.microsoft.com/office/powerpoint/2010/main" val="1533466392"/>
              </p:ext>
            </p:extLst>
          </p:nvPr>
        </p:nvGraphicFramePr>
        <p:xfrm>
          <a:off x="1869440" y="1556174"/>
          <a:ext cx="18034000" cy="117940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58692604"/>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Target pupils</a:t>
            </a:r>
          </a:p>
        </p:txBody>
      </p:sp>
      <p:sp>
        <p:nvSpPr>
          <p:cNvPr id="4" name="Text Placeholder 3"/>
          <p:cNvSpPr>
            <a:spLocks noGrp="1"/>
          </p:cNvSpPr>
          <p:nvPr>
            <p:ph type="body" sz="quarter" idx="12"/>
          </p:nvPr>
        </p:nvSpPr>
        <p:spPr>
          <a:xfrm>
            <a:off x="5707484" y="2089150"/>
            <a:ext cx="16584402" cy="8644021"/>
          </a:xfrm>
        </p:spPr>
        <p:txBody>
          <a:bodyPr/>
          <a:lstStyle/>
          <a:p>
            <a:r>
              <a:rPr lang="en-IE" dirty="0"/>
              <a:t>Using baseline data and other information, the students most at risk are identified and supports targeted at their specific needs</a:t>
            </a:r>
          </a:p>
          <a:p>
            <a:endParaRPr lang="en-IE" dirty="0"/>
          </a:p>
          <a:p>
            <a:r>
              <a:rPr lang="en-IE" dirty="0"/>
              <a:t>In terms of partnerships with parents, the target parents/families are identified – approx. 25 in larger schools</a:t>
            </a:r>
          </a:p>
        </p:txBody>
      </p:sp>
      <p:pic>
        <p:nvPicPr>
          <p:cNvPr id="8" name="Picture 7"/>
          <p:cNvPicPr>
            <a:picLocks noChangeAspect="1"/>
          </p:cNvPicPr>
          <p:nvPr/>
        </p:nvPicPr>
        <p:blipFill>
          <a:blip r:embed="rId2"/>
          <a:stretch>
            <a:fillRect/>
          </a:stretch>
        </p:blipFill>
        <p:spPr>
          <a:xfrm>
            <a:off x="773533" y="2675572"/>
            <a:ext cx="4933950" cy="5438775"/>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4217801603"/>
              </p:ext>
            </p:extLst>
          </p:nvPr>
        </p:nvGraphicFramePr>
        <p:xfrm>
          <a:off x="2975977" y="9262193"/>
          <a:ext cx="16256001" cy="3870960"/>
        </p:xfrm>
        <a:graphic>
          <a:graphicData uri="http://schemas.openxmlformats.org/drawingml/2006/table">
            <a:tbl>
              <a:tblPr firstRow="1" bandRow="1">
                <a:tableStyleId>{5940675A-B579-460E-94D1-54222C63F5DA}</a:tableStyleId>
              </a:tblPr>
              <a:tblGrid>
                <a:gridCol w="5418667">
                  <a:extLst>
                    <a:ext uri="{9D8B030D-6E8A-4147-A177-3AD203B41FA5}">
                      <a16:colId xmlns:a16="http://schemas.microsoft.com/office/drawing/2014/main" val="20000"/>
                    </a:ext>
                  </a:extLst>
                </a:gridCol>
                <a:gridCol w="5418667">
                  <a:extLst>
                    <a:ext uri="{9D8B030D-6E8A-4147-A177-3AD203B41FA5}">
                      <a16:colId xmlns:a16="http://schemas.microsoft.com/office/drawing/2014/main" val="20001"/>
                    </a:ext>
                  </a:extLst>
                </a:gridCol>
                <a:gridCol w="5418667">
                  <a:extLst>
                    <a:ext uri="{9D8B030D-6E8A-4147-A177-3AD203B41FA5}">
                      <a16:colId xmlns:a16="http://schemas.microsoft.com/office/drawing/2014/main" val="20002"/>
                    </a:ext>
                  </a:extLst>
                </a:gridCol>
              </a:tblGrid>
              <a:tr h="1275079">
                <a:tc>
                  <a:txBody>
                    <a:bodyPr/>
                    <a:lstStyle/>
                    <a:p>
                      <a:pPr algn="ctr"/>
                      <a:r>
                        <a:rPr lang="en-IE" sz="4000" dirty="0"/>
                        <a:t>Red – High</a:t>
                      </a:r>
                      <a:r>
                        <a:rPr lang="en-IE" sz="4000" baseline="0" dirty="0"/>
                        <a:t> risk</a:t>
                      </a:r>
                      <a:endParaRPr lang="en-IE" sz="4000" dirty="0"/>
                    </a:p>
                  </a:txBody>
                  <a:tcPr>
                    <a:solidFill>
                      <a:schemeClr val="accent5">
                        <a:lumMod val="75000"/>
                      </a:schemeClr>
                    </a:solidFill>
                  </a:tcPr>
                </a:tc>
                <a:tc>
                  <a:txBody>
                    <a:bodyPr/>
                    <a:lstStyle/>
                    <a:p>
                      <a:pPr algn="ctr"/>
                      <a:r>
                        <a:rPr lang="en-IE" sz="4000" dirty="0"/>
                        <a:t>Amber  - Intermediate</a:t>
                      </a:r>
                      <a:r>
                        <a:rPr lang="en-IE" sz="4000" baseline="0" dirty="0"/>
                        <a:t> Risk</a:t>
                      </a:r>
                      <a:endParaRPr lang="en-IE" sz="4000" dirty="0"/>
                    </a:p>
                  </a:txBody>
                  <a:tcPr>
                    <a:solidFill>
                      <a:srgbClr val="FFC000"/>
                    </a:solidFill>
                  </a:tcPr>
                </a:tc>
                <a:tc>
                  <a:txBody>
                    <a:bodyPr/>
                    <a:lstStyle/>
                    <a:p>
                      <a:pPr algn="ctr"/>
                      <a:r>
                        <a:rPr lang="en-IE" sz="4000" dirty="0"/>
                        <a:t>Green</a:t>
                      </a:r>
                      <a:r>
                        <a:rPr lang="en-IE" sz="4000" baseline="0" dirty="0"/>
                        <a:t> – Low Risk</a:t>
                      </a:r>
                      <a:endParaRPr lang="en-IE" sz="4000" dirty="0"/>
                    </a:p>
                  </a:txBody>
                  <a:tcPr>
                    <a:solidFill>
                      <a:schemeClr val="accent3">
                        <a:lumMod val="75000"/>
                      </a:schemeClr>
                    </a:solidFill>
                  </a:tcPr>
                </a:tc>
                <a:extLst>
                  <a:ext uri="{0D108BD9-81ED-4DB2-BD59-A6C34878D82A}">
                    <a16:rowId xmlns:a16="http://schemas.microsoft.com/office/drawing/2014/main" val="10000"/>
                  </a:ext>
                </a:extLst>
              </a:tr>
              <a:tr h="370840">
                <a:tc>
                  <a:txBody>
                    <a:bodyPr/>
                    <a:lstStyle/>
                    <a:p>
                      <a:pPr algn="l"/>
                      <a:endParaRPr lang="en-IE" dirty="0"/>
                    </a:p>
                  </a:txBody>
                  <a:tcPr/>
                </a:tc>
                <a:tc>
                  <a:txBody>
                    <a:bodyPr/>
                    <a:lstStyle/>
                    <a:p>
                      <a:endParaRPr lang="en-IE" dirty="0"/>
                    </a:p>
                  </a:txBody>
                  <a:tcPr/>
                </a:tc>
                <a:tc>
                  <a:txBody>
                    <a:bodyPr/>
                    <a:lstStyle/>
                    <a:p>
                      <a:endParaRPr lang="en-IE" dirty="0"/>
                    </a:p>
                  </a:txBody>
                  <a:tcPr/>
                </a:tc>
                <a:extLst>
                  <a:ext uri="{0D108BD9-81ED-4DB2-BD59-A6C34878D82A}">
                    <a16:rowId xmlns:a16="http://schemas.microsoft.com/office/drawing/2014/main" val="10001"/>
                  </a:ext>
                </a:extLst>
              </a:tr>
              <a:tr h="370840">
                <a:tc>
                  <a:txBody>
                    <a:bodyPr/>
                    <a:lstStyle/>
                    <a:p>
                      <a:pPr algn="l"/>
                      <a:endParaRPr lang="en-IE" dirty="0"/>
                    </a:p>
                  </a:txBody>
                  <a:tcPr/>
                </a:tc>
                <a:tc>
                  <a:txBody>
                    <a:bodyPr/>
                    <a:lstStyle/>
                    <a:p>
                      <a:endParaRPr lang="en-IE"/>
                    </a:p>
                  </a:txBody>
                  <a:tcPr/>
                </a:tc>
                <a:tc>
                  <a:txBody>
                    <a:bodyPr/>
                    <a:lstStyle/>
                    <a:p>
                      <a:endParaRPr lang="en-IE" dirty="0"/>
                    </a:p>
                  </a:txBody>
                  <a:tcPr/>
                </a:tc>
                <a:extLst>
                  <a:ext uri="{0D108BD9-81ED-4DB2-BD59-A6C34878D82A}">
                    <a16:rowId xmlns:a16="http://schemas.microsoft.com/office/drawing/2014/main" val="10002"/>
                  </a:ext>
                </a:extLst>
              </a:tr>
              <a:tr h="370840">
                <a:tc>
                  <a:txBody>
                    <a:bodyPr/>
                    <a:lstStyle/>
                    <a:p>
                      <a:endParaRPr lang="en-IE" dirty="0"/>
                    </a:p>
                  </a:txBody>
                  <a:tcPr/>
                </a:tc>
                <a:tc>
                  <a:txBody>
                    <a:bodyPr/>
                    <a:lstStyle/>
                    <a:p>
                      <a:endParaRPr lang="en-IE"/>
                    </a:p>
                  </a:txBody>
                  <a:tcPr/>
                </a:tc>
                <a:tc>
                  <a:txBody>
                    <a:bodyPr/>
                    <a:lstStyle/>
                    <a:p>
                      <a:endParaRPr lang="en-IE" dirty="0"/>
                    </a:p>
                  </a:txBody>
                  <a:tcPr/>
                </a:tc>
                <a:extLst>
                  <a:ext uri="{0D108BD9-81ED-4DB2-BD59-A6C34878D82A}">
                    <a16:rowId xmlns:a16="http://schemas.microsoft.com/office/drawing/2014/main" val="10003"/>
                  </a:ext>
                </a:extLst>
              </a:tr>
              <a:tr h="370840">
                <a:tc>
                  <a:txBody>
                    <a:bodyPr/>
                    <a:lstStyle/>
                    <a:p>
                      <a:endParaRPr lang="en-IE" dirty="0"/>
                    </a:p>
                  </a:txBody>
                  <a:tcPr/>
                </a:tc>
                <a:tc>
                  <a:txBody>
                    <a:bodyPr/>
                    <a:lstStyle/>
                    <a:p>
                      <a:endParaRPr lang="en-IE" dirty="0"/>
                    </a:p>
                  </a:txBody>
                  <a:tcPr/>
                </a:tc>
                <a:tc>
                  <a:txBody>
                    <a:bodyPr/>
                    <a:lstStyle/>
                    <a:p>
                      <a:endParaRPr lang="en-IE"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654378462"/>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22960" y="0"/>
            <a:ext cx="16611600" cy="12801600"/>
          </a:xfrm>
        </p:spPr>
        <p:txBody>
          <a:bodyPr>
            <a:normAutofit/>
          </a:bodyPr>
          <a:lstStyle/>
          <a:p>
            <a:r>
              <a:rPr lang="en-IE" sz="5400" b="1" dirty="0"/>
              <a:t>ALIGNMENT OF SSE AND DEIS ACTION PLANNING </a:t>
            </a:r>
          </a:p>
          <a:p>
            <a:endParaRPr lang="en-IE" sz="5400" b="1" dirty="0"/>
          </a:p>
          <a:p>
            <a:r>
              <a:rPr lang="en-IE" sz="5400" dirty="0"/>
              <a:t>Schools are asked to use the six-step SSE process as a tool to support DEIS action planning for improving outcomes for pupils:</a:t>
            </a:r>
          </a:p>
          <a:p>
            <a:endParaRPr lang="en-IE" sz="4800" dirty="0"/>
          </a:p>
          <a:p>
            <a:pPr marL="914400" indent="-914400">
              <a:buFont typeface="+mj-lt"/>
              <a:buAutoNum type="arabicPeriod"/>
            </a:pPr>
            <a:r>
              <a:rPr lang="en-IE" altLang="en-US" sz="4800" dirty="0"/>
              <a:t>Identify focus</a:t>
            </a:r>
          </a:p>
          <a:p>
            <a:pPr marL="914400" indent="-914400">
              <a:buFont typeface="+mj-lt"/>
              <a:buAutoNum type="arabicPeriod"/>
            </a:pPr>
            <a:r>
              <a:rPr lang="en-IE" altLang="en-US" sz="4800" dirty="0"/>
              <a:t>Gather evidence from a range of sources</a:t>
            </a:r>
          </a:p>
          <a:p>
            <a:pPr marL="914400" indent="-914400">
              <a:buFont typeface="+mj-lt"/>
              <a:buAutoNum type="arabicPeriod"/>
            </a:pPr>
            <a:r>
              <a:rPr lang="en-IE" altLang="en-US" sz="4800" dirty="0"/>
              <a:t>Analyse and make judgements</a:t>
            </a:r>
          </a:p>
          <a:p>
            <a:pPr marL="914400" indent="-914400">
              <a:buFont typeface="+mj-lt"/>
              <a:buAutoNum type="arabicPeriod"/>
            </a:pPr>
            <a:r>
              <a:rPr lang="en-US" altLang="en-US" sz="4800" dirty="0"/>
              <a:t>Devise DEIS Action Plan for Improvement with clear (SMART) targets for each theme based on steps 2 and 3</a:t>
            </a:r>
          </a:p>
          <a:p>
            <a:pPr marL="914400" indent="-914400">
              <a:buFont typeface="+mj-lt"/>
              <a:buAutoNum type="arabicPeriod"/>
            </a:pPr>
            <a:r>
              <a:rPr lang="en-US" altLang="en-US" sz="4800" dirty="0"/>
              <a:t>Implement strategies/interventions that are aligned to the targets</a:t>
            </a:r>
          </a:p>
          <a:p>
            <a:pPr marL="914400" indent="-914400">
              <a:buFont typeface="+mj-lt"/>
              <a:buAutoNum type="arabicPeriod"/>
            </a:pPr>
            <a:r>
              <a:rPr lang="en-US" altLang="en-US" sz="4800" dirty="0"/>
              <a:t>Monitor and evaluate improvements in outcomes for students</a:t>
            </a:r>
            <a:endParaRPr lang="en-IE" altLang="en-US" sz="4800" dirty="0"/>
          </a:p>
          <a:p>
            <a:endParaRPr lang="en-IE" sz="9600" dirty="0"/>
          </a:p>
          <a:p>
            <a:endParaRPr lang="en-IE" sz="5400" dirty="0"/>
          </a:p>
        </p:txBody>
      </p:sp>
      <p:pic>
        <p:nvPicPr>
          <p:cNvPr id="3" name="Picture 2"/>
          <p:cNvPicPr>
            <a:picLocks noChangeAspect="1"/>
          </p:cNvPicPr>
          <p:nvPr/>
        </p:nvPicPr>
        <p:blipFill>
          <a:blip r:embed="rId3"/>
          <a:stretch>
            <a:fillRect/>
          </a:stretch>
        </p:blipFill>
        <p:spPr>
          <a:xfrm>
            <a:off x="17434560" y="3158655"/>
            <a:ext cx="7162800" cy="6484289"/>
          </a:xfrm>
          <a:prstGeom prst="rect">
            <a:avLst/>
          </a:prstGeom>
        </p:spPr>
      </p:pic>
    </p:spTree>
    <p:extLst>
      <p:ext uri="{BB962C8B-B14F-4D97-AF65-F5344CB8AC3E}">
        <p14:creationId xmlns:p14="http://schemas.microsoft.com/office/powerpoint/2010/main" val="1669318233"/>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a:t>Setting clear (SMART) targets</a:t>
            </a:r>
          </a:p>
        </p:txBody>
      </p:sp>
      <p:pic>
        <p:nvPicPr>
          <p:cNvPr id="6" name="Picture Placeholder 5"/>
          <p:cNvPicPr>
            <a:picLocks noGrp="1" noChangeAspect="1"/>
          </p:cNvPicPr>
          <p:nvPr>
            <p:ph type="pic" sz="quarter" idx="10"/>
          </p:nvPr>
        </p:nvPicPr>
        <p:blipFill>
          <a:blip r:embed="rId2"/>
          <a:srcRect t="3053" b="3053"/>
          <a:stretch>
            <a:fillRect/>
          </a:stretch>
        </p:blipFill>
        <p:spPr>
          <a:xfrm>
            <a:off x="1441450" y="2885440"/>
            <a:ext cx="11233150" cy="8644021"/>
          </a:xfrm>
          <a:prstGeom prst="rect">
            <a:avLst/>
          </a:prstGeom>
        </p:spPr>
      </p:pic>
      <p:sp>
        <p:nvSpPr>
          <p:cNvPr id="2" name="Text Placeholder 1"/>
          <p:cNvSpPr>
            <a:spLocks noGrp="1"/>
          </p:cNvSpPr>
          <p:nvPr>
            <p:ph type="body" sz="quarter" idx="12"/>
          </p:nvPr>
        </p:nvSpPr>
        <p:spPr/>
        <p:txBody>
          <a:bodyPr>
            <a:normAutofit/>
          </a:bodyPr>
          <a:lstStyle/>
          <a:p>
            <a:endParaRPr lang="en-IE" sz="5400" dirty="0"/>
          </a:p>
          <a:p>
            <a:endParaRPr lang="en-IE" sz="5400" dirty="0"/>
          </a:p>
          <a:p>
            <a:endParaRPr lang="en-IE" sz="5400" dirty="0"/>
          </a:p>
          <a:p>
            <a:endParaRPr lang="en-IE" sz="5400" dirty="0"/>
          </a:p>
          <a:p>
            <a:endParaRPr lang="en-IE" sz="5400" dirty="0"/>
          </a:p>
          <a:p>
            <a:endParaRPr lang="en-IE" sz="5400" dirty="0"/>
          </a:p>
        </p:txBody>
      </p:sp>
      <p:sp>
        <p:nvSpPr>
          <p:cNvPr id="7" name="TextBox 6"/>
          <p:cNvSpPr txBox="1"/>
          <p:nvPr/>
        </p:nvSpPr>
        <p:spPr>
          <a:xfrm>
            <a:off x="13183128" y="4116546"/>
            <a:ext cx="10865592" cy="82278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GB" sz="4400" b="1" dirty="0">
                <a:solidFill>
                  <a:srgbClr val="FF0000"/>
                </a:solidFill>
              </a:rPr>
              <a:t>Some examples from a DEIS action plan </a:t>
            </a:r>
            <a:endParaRPr lang="en-IE" sz="4400" b="1" dirty="0">
              <a:solidFill>
                <a:srgbClr val="FF0000"/>
              </a:solidFill>
            </a:endParaRPr>
          </a:p>
          <a:p>
            <a:pPr marL="571500" lvl="0" indent="-571500" algn="l">
              <a:buFont typeface="Arial" panose="020B0604020202020204" pitchFamily="34" charset="0"/>
              <a:buChar char="•"/>
            </a:pPr>
            <a:r>
              <a:rPr lang="en-GB" sz="4000" b="1" dirty="0"/>
              <a:t>3% of children received a score of less than 70 in standardised tests in June 2021. Our target is to reduce this score to 2% or under at the end of 2022 </a:t>
            </a:r>
            <a:r>
              <a:rPr lang="en-GB" sz="4400" b="1" dirty="0"/>
              <a:t> </a:t>
            </a:r>
            <a:endParaRPr lang="en-IE" sz="4400" dirty="0"/>
          </a:p>
          <a:p>
            <a:pPr marL="571500" lvl="0" indent="-571500" algn="l">
              <a:buFont typeface="Arial" panose="020B0604020202020204" pitchFamily="34" charset="0"/>
              <a:buChar char="•"/>
            </a:pPr>
            <a:r>
              <a:rPr lang="en-GB" sz="4400" b="1" dirty="0"/>
              <a:t>51% of children got a standard score between 110/119 in 2018, 2019 and 2021. Our target is to increase this score to 52% by the end of the school year</a:t>
            </a:r>
            <a:endParaRPr lang="en-IE" sz="4400" dirty="0"/>
          </a:p>
          <a:p>
            <a:pPr marL="0" marR="0" indent="0" algn="ctr" defTabSz="825500" rtl="0" fontAlgn="auto" latinLnBrk="0" hangingPunct="0">
              <a:lnSpc>
                <a:spcPct val="100000"/>
              </a:lnSpc>
              <a:spcBef>
                <a:spcPts val="0"/>
              </a:spcBef>
              <a:spcAft>
                <a:spcPts val="0"/>
              </a:spcAft>
              <a:buClrTx/>
              <a:buSzTx/>
              <a:buFontTx/>
              <a:buNone/>
              <a:tabLst/>
            </a:pPr>
            <a:endParaRPr kumimoji="0" lang="en-IE" sz="5600" b="0" i="0" u="none" strike="noStrike" cap="none" spc="0" normalizeH="0" baseline="0" dirty="0">
              <a:ln>
                <a:noFill/>
              </a:ln>
              <a:solidFill>
                <a:srgbClr val="000000"/>
              </a:solidFill>
              <a:effectLst/>
              <a:uFillTx/>
              <a:latin typeface="Open Sans"/>
              <a:ea typeface="Open Sans"/>
              <a:cs typeface="Open Sans"/>
              <a:sym typeface="Open Sans"/>
            </a:endParaRPr>
          </a:p>
        </p:txBody>
      </p:sp>
    </p:spTree>
    <p:extLst>
      <p:ext uri="{BB962C8B-B14F-4D97-AF65-F5344CB8AC3E}">
        <p14:creationId xmlns:p14="http://schemas.microsoft.com/office/powerpoint/2010/main" val="1956584124"/>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376CA-572E-6D8A-E6AF-88AEEFACCA0E}"/>
              </a:ext>
            </a:extLst>
          </p:cNvPr>
          <p:cNvSpPr>
            <a:spLocks noGrp="1"/>
          </p:cNvSpPr>
          <p:nvPr>
            <p:ph type="title"/>
          </p:nvPr>
        </p:nvSpPr>
        <p:spPr/>
        <p:txBody>
          <a:bodyPr/>
          <a:lstStyle/>
          <a:p>
            <a:r>
              <a:rPr lang="en-IE" dirty="0"/>
              <a:t>Key Messages</a:t>
            </a:r>
          </a:p>
        </p:txBody>
      </p:sp>
      <p:graphicFrame>
        <p:nvGraphicFramePr>
          <p:cNvPr id="3" name="Diagram 2"/>
          <p:cNvGraphicFramePr/>
          <p:nvPr>
            <p:extLst>
              <p:ext uri="{D42A27DB-BD31-4B8C-83A1-F6EECF244321}">
                <p14:modId xmlns:p14="http://schemas.microsoft.com/office/powerpoint/2010/main" val="832671525"/>
              </p:ext>
            </p:extLst>
          </p:nvPr>
        </p:nvGraphicFramePr>
        <p:xfrm>
          <a:off x="1441450" y="1500293"/>
          <a:ext cx="20900390" cy="11118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012821"/>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a:t>Questions to Analyse where you are as a school</a:t>
            </a:r>
          </a:p>
        </p:txBody>
      </p:sp>
      <p:sp>
        <p:nvSpPr>
          <p:cNvPr id="4" name="Text Placeholder 3"/>
          <p:cNvSpPr>
            <a:spLocks noGrp="1"/>
          </p:cNvSpPr>
          <p:nvPr>
            <p:ph type="body" sz="quarter" idx="12"/>
          </p:nvPr>
        </p:nvSpPr>
        <p:spPr>
          <a:xfrm>
            <a:off x="1462298" y="3555999"/>
            <a:ext cx="20647894" cy="8644021"/>
          </a:xfrm>
        </p:spPr>
        <p:txBody>
          <a:bodyPr/>
          <a:lstStyle/>
          <a:p>
            <a:pPr marL="857250" indent="-857250">
              <a:buFont typeface="Arial" panose="020B0604020202020204" pitchFamily="34" charset="0"/>
              <a:buChar char="•"/>
            </a:pPr>
            <a:r>
              <a:rPr lang="en-IE" dirty="0"/>
              <a:t>How well are we doing? How do we know?</a:t>
            </a:r>
          </a:p>
          <a:p>
            <a:pPr marL="857250" indent="-857250">
              <a:buFont typeface="Arial" panose="020B0604020202020204" pitchFamily="34" charset="0"/>
              <a:buChar char="•"/>
            </a:pPr>
            <a:r>
              <a:rPr lang="en-IE" dirty="0"/>
              <a:t>What are our strengths? How can we build on our strengths?</a:t>
            </a:r>
          </a:p>
          <a:p>
            <a:pPr marL="857250" indent="-857250">
              <a:buFont typeface="Arial" panose="020B0604020202020204" pitchFamily="34" charset="0"/>
              <a:buChar char="•"/>
            </a:pPr>
            <a:r>
              <a:rPr lang="en-IE" dirty="0"/>
              <a:t>What are our areas of improvement? </a:t>
            </a:r>
          </a:p>
        </p:txBody>
      </p:sp>
    </p:spTree>
    <p:extLst>
      <p:ext uri="{BB962C8B-B14F-4D97-AF65-F5344CB8AC3E}">
        <p14:creationId xmlns:p14="http://schemas.microsoft.com/office/powerpoint/2010/main" val="192409434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52400" y="5487670"/>
            <a:ext cx="10120927" cy="7097606"/>
          </a:xfrm>
          <a:prstGeom prst="rect">
            <a:avLst/>
          </a:prstGeom>
          <a:ln>
            <a:noFill/>
          </a:ln>
          <a:effectLst>
            <a:softEdge rad="112500"/>
          </a:effectLst>
        </p:spPr>
      </p:pic>
      <p:sp>
        <p:nvSpPr>
          <p:cNvPr id="2" name="Title 1">
            <a:extLst>
              <a:ext uri="{FF2B5EF4-FFF2-40B4-BE49-F238E27FC236}">
                <a16:creationId xmlns:a16="http://schemas.microsoft.com/office/drawing/2014/main" id="{22BF6A80-7FB1-782F-CCCA-37105C60565B}"/>
              </a:ext>
            </a:extLst>
          </p:cNvPr>
          <p:cNvSpPr>
            <a:spLocks noGrp="1"/>
          </p:cNvSpPr>
          <p:nvPr>
            <p:ph type="title"/>
          </p:nvPr>
        </p:nvSpPr>
        <p:spPr>
          <a:xfrm>
            <a:off x="610799" y="2436623"/>
            <a:ext cx="19325056" cy="2286000"/>
          </a:xfrm>
        </p:spPr>
        <p:txBody>
          <a:bodyPr/>
          <a:lstStyle/>
          <a:p>
            <a:r>
              <a:rPr lang="en-IE" dirty="0"/>
              <a:t>What is DEIS?</a:t>
            </a:r>
          </a:p>
        </p:txBody>
      </p:sp>
      <p:graphicFrame>
        <p:nvGraphicFramePr>
          <p:cNvPr id="3" name="Diagram 2"/>
          <p:cNvGraphicFramePr/>
          <p:nvPr>
            <p:extLst>
              <p:ext uri="{D42A27DB-BD31-4B8C-83A1-F6EECF244321}">
                <p14:modId xmlns:p14="http://schemas.microsoft.com/office/powerpoint/2010/main" val="430370675"/>
              </p:ext>
            </p:extLst>
          </p:nvPr>
        </p:nvGraphicFramePr>
        <p:xfrm>
          <a:off x="8282004" y="1411708"/>
          <a:ext cx="15492396" cy="118842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51917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9600" dirty="0"/>
              <a:t>DEIS ACTION PLANING FOR IMPROVEMENT: DEIS THEMES</a:t>
            </a:r>
          </a:p>
        </p:txBody>
      </p:sp>
    </p:spTree>
    <p:extLst>
      <p:ext uri="{BB962C8B-B14F-4D97-AF65-F5344CB8AC3E}">
        <p14:creationId xmlns:p14="http://schemas.microsoft.com/office/powerpoint/2010/main" val="1486110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441451" y="2042160"/>
            <a:ext cx="19770224" cy="10266145"/>
          </a:xfrm>
        </p:spPr>
        <p:txBody>
          <a:bodyPr>
            <a:normAutofit fontScale="32500" lnSpcReduction="20000"/>
          </a:bodyPr>
          <a:lstStyle/>
          <a:p>
            <a:r>
              <a:rPr lang="en-IE" b="1" dirty="0"/>
              <a:t>KEY BACKGROUND DOCUMENTS:</a:t>
            </a:r>
          </a:p>
          <a:p>
            <a:endParaRPr lang="en-IE" dirty="0"/>
          </a:p>
          <a:p>
            <a:pPr marL="1143000" indent="-1143000">
              <a:buFont typeface="Arial" panose="020B0604020202020204" pitchFamily="34" charset="0"/>
              <a:buChar char="•"/>
            </a:pPr>
            <a:r>
              <a:rPr lang="en-IE" dirty="0"/>
              <a:t>Looking At Our School: A quality framework for post-primary/primary schools (2022)</a:t>
            </a:r>
          </a:p>
          <a:p>
            <a:pPr marL="1143000" indent="-1143000">
              <a:buFont typeface="Arial" panose="020B0604020202020204" pitchFamily="34" charset="0"/>
              <a:buChar char="•"/>
            </a:pPr>
            <a:r>
              <a:rPr lang="en-IE" dirty="0"/>
              <a:t>School Self-evaluation Guidelines SSE Circulars: 39/2016 40/2016  56/2022 – Next Steps</a:t>
            </a:r>
          </a:p>
          <a:p>
            <a:pPr marL="1143000" indent="-1143000">
              <a:buFont typeface="Arial" panose="020B0604020202020204" pitchFamily="34" charset="0"/>
              <a:buChar char="•"/>
            </a:pPr>
            <a:r>
              <a:rPr lang="en-IE" dirty="0"/>
              <a:t>Leadership and Management Circulars 03/2018 (Post-primary) </a:t>
            </a:r>
          </a:p>
          <a:p>
            <a:pPr marL="1143000" indent="-1143000">
              <a:buFont typeface="Arial" panose="020B0604020202020204" pitchFamily="34" charset="0"/>
              <a:buChar char="•"/>
            </a:pPr>
            <a:r>
              <a:rPr lang="en-IE" dirty="0"/>
              <a:t>DEIS Plan 2005</a:t>
            </a:r>
          </a:p>
          <a:p>
            <a:pPr marL="1143000" indent="-1143000">
              <a:buFont typeface="Arial" panose="020B0604020202020204" pitchFamily="34" charset="0"/>
              <a:buChar char="•"/>
            </a:pPr>
            <a:r>
              <a:rPr lang="en-IE" dirty="0"/>
              <a:t>DEIS Plan 2017</a:t>
            </a:r>
          </a:p>
          <a:p>
            <a:pPr marL="1143000" indent="-1143000">
              <a:buFont typeface="Arial" panose="020B0604020202020204" pitchFamily="34" charset="0"/>
              <a:buChar char="•"/>
            </a:pPr>
            <a:r>
              <a:rPr lang="en-IE" dirty="0"/>
              <a:t>SSE Updates Post Primary</a:t>
            </a:r>
          </a:p>
          <a:p>
            <a:endParaRPr lang="en-IE" dirty="0"/>
          </a:p>
        </p:txBody>
      </p:sp>
    </p:spTree>
    <p:extLst>
      <p:ext uri="{BB962C8B-B14F-4D97-AF65-F5344CB8AC3E}">
        <p14:creationId xmlns:p14="http://schemas.microsoft.com/office/powerpoint/2010/main" val="87544426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441451" y="2072640"/>
            <a:ext cx="19770224" cy="10235665"/>
          </a:xfrm>
        </p:spPr>
        <p:txBody>
          <a:bodyPr>
            <a:normAutofit fontScale="32500" lnSpcReduction="20000"/>
          </a:bodyPr>
          <a:lstStyle/>
          <a:p>
            <a:r>
              <a:rPr lang="en-IE" b="1" dirty="0"/>
              <a:t>ATTENDANCE</a:t>
            </a:r>
          </a:p>
          <a:p>
            <a:endParaRPr lang="en-IE" b="1" u="sng" dirty="0"/>
          </a:p>
          <a:p>
            <a:r>
              <a:rPr lang="en-IE" b="1" u="sng" dirty="0"/>
              <a:t>Accuracy</a:t>
            </a:r>
            <a:r>
              <a:rPr lang="en-IE" dirty="0"/>
              <a:t> of attendance data and systems to record and monitor attendance</a:t>
            </a:r>
          </a:p>
          <a:p>
            <a:endParaRPr lang="en-IE" dirty="0"/>
          </a:p>
          <a:p>
            <a:r>
              <a:rPr lang="en-IE" b="1" u="sng" dirty="0"/>
              <a:t>Analysing</a:t>
            </a:r>
            <a:r>
              <a:rPr lang="en-IE" dirty="0"/>
              <a:t> attendance data to establish who is most at risk</a:t>
            </a:r>
          </a:p>
          <a:p>
            <a:endParaRPr lang="en-IE" dirty="0"/>
          </a:p>
          <a:p>
            <a:r>
              <a:rPr lang="en-IE" b="1" u="sng" dirty="0"/>
              <a:t>Awareness</a:t>
            </a:r>
            <a:r>
              <a:rPr lang="en-IE" b="1" dirty="0"/>
              <a:t> </a:t>
            </a:r>
            <a:r>
              <a:rPr lang="en-IE" dirty="0"/>
              <a:t>of attendance patterns among learners and parents</a:t>
            </a:r>
          </a:p>
          <a:p>
            <a:endParaRPr lang="en-IE" dirty="0"/>
          </a:p>
          <a:p>
            <a:r>
              <a:rPr lang="en-IE" b="1" u="sng"/>
              <a:t>Attainment </a:t>
            </a:r>
            <a:r>
              <a:rPr lang="en-IE"/>
              <a:t>- educating </a:t>
            </a:r>
            <a:r>
              <a:rPr lang="en-IE" dirty="0"/>
              <a:t>parents and learners around the link between good attendance and attainment</a:t>
            </a:r>
            <a:endParaRPr lang="en-IE" b="1" u="sng" dirty="0"/>
          </a:p>
          <a:p>
            <a:endParaRPr lang="en-IE" b="1" u="sng" dirty="0"/>
          </a:p>
        </p:txBody>
      </p:sp>
    </p:spTree>
    <p:extLst>
      <p:ext uri="{BB962C8B-B14F-4D97-AF65-F5344CB8AC3E}">
        <p14:creationId xmlns:p14="http://schemas.microsoft.com/office/powerpoint/2010/main" val="193119865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83920" y="1889760"/>
            <a:ext cx="20327755" cy="10418545"/>
          </a:xfrm>
        </p:spPr>
        <p:txBody>
          <a:bodyPr>
            <a:normAutofit fontScale="62500" lnSpcReduction="20000"/>
          </a:bodyPr>
          <a:lstStyle/>
          <a:p>
            <a:r>
              <a:rPr lang="en-IE" sz="9600" b="1" dirty="0"/>
              <a:t>RETENTION</a:t>
            </a:r>
          </a:p>
          <a:p>
            <a:endParaRPr lang="en-IE" sz="9600" dirty="0"/>
          </a:p>
          <a:p>
            <a:pPr marL="1143000" indent="-1143000">
              <a:buFont typeface="Arial" panose="020B0604020202020204" pitchFamily="34" charset="0"/>
              <a:buChar char="•"/>
            </a:pPr>
            <a:r>
              <a:rPr lang="en-IE" sz="9600" dirty="0"/>
              <a:t>Overarching goal is to retain learners in the education system until they complete the Leaving Certificate/Leaving Certificate Applied examinations.</a:t>
            </a:r>
          </a:p>
          <a:p>
            <a:endParaRPr lang="en-IE" sz="9600" dirty="0"/>
          </a:p>
          <a:p>
            <a:pPr marL="1143000" indent="-1143000">
              <a:buFont typeface="Arial" panose="020B0604020202020204" pitchFamily="34" charset="0"/>
              <a:buChar char="•"/>
            </a:pPr>
            <a:r>
              <a:rPr lang="en-IE" sz="9600" dirty="0"/>
              <a:t>Retention refers to retaining learners within each sector (early years/primary/post-primary) and from one sector to the next.</a:t>
            </a:r>
          </a:p>
          <a:p>
            <a:endParaRPr lang="en-IE" sz="9600" dirty="0"/>
          </a:p>
          <a:p>
            <a:pPr marL="1143000" indent="-1143000">
              <a:buFont typeface="Arial" panose="020B0604020202020204" pitchFamily="34" charset="0"/>
              <a:buChar char="•"/>
            </a:pPr>
            <a:r>
              <a:rPr lang="en-IE" sz="9600" dirty="0"/>
              <a:t>Retention is relevant at all sectors as patterns such as lateness, partial attendance, family patterns of poor attenders are all predictors for early school leaving. Precursors are evident from early years/ primary</a:t>
            </a:r>
          </a:p>
          <a:p>
            <a:endParaRPr lang="en-IE" sz="7200" dirty="0"/>
          </a:p>
        </p:txBody>
      </p:sp>
    </p:spTree>
    <p:extLst>
      <p:ext uri="{BB962C8B-B14F-4D97-AF65-F5344CB8AC3E}">
        <p14:creationId xmlns:p14="http://schemas.microsoft.com/office/powerpoint/2010/main" val="206928187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75360" y="1645920"/>
            <a:ext cx="21214080" cy="10424160"/>
          </a:xfrm>
        </p:spPr>
        <p:txBody>
          <a:bodyPr>
            <a:normAutofit fontScale="55000" lnSpcReduction="20000"/>
          </a:bodyPr>
          <a:lstStyle/>
          <a:p>
            <a:r>
              <a:rPr lang="en-IE" sz="10100" b="1" dirty="0"/>
              <a:t>RETENTION</a:t>
            </a:r>
          </a:p>
          <a:p>
            <a:endParaRPr lang="en-IE" sz="10100" dirty="0"/>
          </a:p>
          <a:p>
            <a:pPr marL="1143000" indent="-1143000">
              <a:buFont typeface="Arial" panose="020B0604020202020204" pitchFamily="34" charset="0"/>
              <a:buChar char="•"/>
            </a:pPr>
            <a:r>
              <a:rPr lang="en-IE" sz="10100" dirty="0"/>
              <a:t>The DE publishes national data on retention each year</a:t>
            </a:r>
          </a:p>
          <a:p>
            <a:endParaRPr lang="en-IE" sz="10100" dirty="0"/>
          </a:p>
          <a:p>
            <a:pPr marL="1143000" indent="-1143000">
              <a:buFont typeface="Arial" panose="020B0604020202020204" pitchFamily="34" charset="0"/>
              <a:buChar char="•"/>
            </a:pPr>
            <a:r>
              <a:rPr lang="en-IE" sz="10100" dirty="0"/>
              <a:t>Latest publication: </a:t>
            </a:r>
            <a:r>
              <a:rPr lang="en-IE" sz="10100" i="1" dirty="0"/>
              <a:t>Retention rates of pupils in second-level schools; Entry cohort 2014</a:t>
            </a:r>
          </a:p>
          <a:p>
            <a:pPr marL="1143000" indent="-1143000">
              <a:buFont typeface="Arial" panose="020B0604020202020204" pitchFamily="34" charset="0"/>
              <a:buChar char="•"/>
            </a:pPr>
            <a:endParaRPr lang="en-IE" sz="10100" i="1" dirty="0"/>
          </a:p>
          <a:p>
            <a:pPr marL="1143000" indent="-1143000">
              <a:buFont typeface="Arial" panose="020B0604020202020204" pitchFamily="34" charset="0"/>
              <a:buChar char="•"/>
            </a:pPr>
            <a:r>
              <a:rPr lang="en-IE" sz="10100" dirty="0"/>
              <a:t>Overall retention rates are improving in our education system </a:t>
            </a:r>
          </a:p>
          <a:p>
            <a:pPr marL="1143000" indent="-1143000">
              <a:buFont typeface="Arial" panose="020B0604020202020204" pitchFamily="34" charset="0"/>
              <a:buChar char="•"/>
            </a:pPr>
            <a:endParaRPr lang="en-IE" sz="10100" dirty="0"/>
          </a:p>
          <a:p>
            <a:pPr marL="1143000" indent="-1143000">
              <a:buFont typeface="Arial" panose="020B0604020202020204" pitchFamily="34" charset="0"/>
              <a:buChar char="•"/>
            </a:pPr>
            <a:r>
              <a:rPr lang="en-IE" sz="10100" dirty="0"/>
              <a:t>The retention rate for schools participating in DEIS is 84.8%.</a:t>
            </a:r>
          </a:p>
          <a:p>
            <a:pPr marL="1143000" indent="-1143000">
              <a:buFont typeface="Arial" panose="020B0604020202020204" pitchFamily="34" charset="0"/>
              <a:buChar char="•"/>
            </a:pPr>
            <a:endParaRPr lang="en-IE" sz="10100" dirty="0"/>
          </a:p>
          <a:p>
            <a:pPr marL="1143000" indent="-1143000">
              <a:buFont typeface="Arial" panose="020B0604020202020204" pitchFamily="34" charset="0"/>
              <a:buChar char="•"/>
            </a:pPr>
            <a:r>
              <a:rPr lang="en-IE" sz="10100" dirty="0"/>
              <a:t>However the gap between DEIS and non-DEIS schools is 8.6% percentage points</a:t>
            </a:r>
          </a:p>
          <a:p>
            <a:endParaRPr lang="en-IE" sz="6600" dirty="0"/>
          </a:p>
        </p:txBody>
      </p:sp>
    </p:spTree>
    <p:extLst>
      <p:ext uri="{BB962C8B-B14F-4D97-AF65-F5344CB8AC3E}">
        <p14:creationId xmlns:p14="http://schemas.microsoft.com/office/powerpoint/2010/main" val="194411129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83920" y="2255520"/>
            <a:ext cx="21549359" cy="10052785"/>
          </a:xfrm>
        </p:spPr>
        <p:txBody>
          <a:bodyPr>
            <a:normAutofit fontScale="40000" lnSpcReduction="20000"/>
          </a:bodyPr>
          <a:lstStyle/>
          <a:p>
            <a:r>
              <a:rPr lang="en-IE" sz="9600" b="1" u="sng" dirty="0"/>
              <a:t>LITERACY</a:t>
            </a:r>
          </a:p>
          <a:p>
            <a:endParaRPr lang="en-IE" sz="9600" dirty="0"/>
          </a:p>
          <a:p>
            <a:r>
              <a:rPr lang="en-IE" sz="9600" dirty="0"/>
              <a:t>“Literacy includes the capacity to read, understand and critically appreciate various forms of communication including spoken language, printed text, broadcast media, and digital media.” (</a:t>
            </a:r>
            <a:r>
              <a:rPr lang="en-IE" sz="9600" i="1" dirty="0"/>
              <a:t>The National Strategy to improve Literacy and Numeracy among  children and young people, 2011-2020</a:t>
            </a:r>
            <a:r>
              <a:rPr lang="en-IE" sz="9600" dirty="0"/>
              <a:t>)</a:t>
            </a:r>
          </a:p>
          <a:p>
            <a:endParaRPr lang="en-IE" sz="9600" dirty="0"/>
          </a:p>
          <a:p>
            <a:pPr marL="1143000" indent="-1143000">
              <a:buFont typeface="Arial" panose="020B0604020202020204" pitchFamily="34" charset="0"/>
              <a:buChar char="•"/>
            </a:pPr>
            <a:r>
              <a:rPr lang="en-IE" sz="9600" dirty="0"/>
              <a:t>Literacy is a gateway skill to accessing all subjects, therefore whole-school approaches are vital. </a:t>
            </a:r>
          </a:p>
          <a:p>
            <a:pPr marL="1143000" indent="-1143000">
              <a:buFont typeface="Arial" panose="020B0604020202020204" pitchFamily="34" charset="0"/>
              <a:buChar char="•"/>
            </a:pPr>
            <a:endParaRPr lang="en-IE" sz="9600" dirty="0"/>
          </a:p>
          <a:p>
            <a:pPr marL="1143000" indent="-1143000">
              <a:buFont typeface="Arial" panose="020B0604020202020204" pitchFamily="34" charset="0"/>
              <a:buChar char="•"/>
            </a:pPr>
            <a:r>
              <a:rPr lang="en-IE" sz="9600" dirty="0"/>
              <a:t>Every subject/curriculum area has a literacy component.</a:t>
            </a:r>
          </a:p>
          <a:p>
            <a:pPr marL="1143000" indent="-1143000">
              <a:buFont typeface="Arial" panose="020B0604020202020204" pitchFamily="34" charset="0"/>
              <a:buChar char="•"/>
            </a:pPr>
            <a:endParaRPr lang="en-IE" sz="9600" dirty="0"/>
          </a:p>
          <a:p>
            <a:pPr marL="1143000" indent="-1143000">
              <a:buFont typeface="Arial" panose="020B0604020202020204" pitchFamily="34" charset="0"/>
              <a:buChar char="•"/>
            </a:pPr>
            <a:r>
              <a:rPr lang="en-IE" sz="9600" dirty="0"/>
              <a:t>Importance of oral language development and building confidence in spoken language. </a:t>
            </a:r>
          </a:p>
          <a:p>
            <a:pPr marL="1143000" indent="-1143000">
              <a:buFont typeface="Arial" panose="020B0604020202020204" pitchFamily="34" charset="0"/>
              <a:buChar char="•"/>
            </a:pPr>
            <a:endParaRPr lang="en-IE" sz="9600" dirty="0"/>
          </a:p>
          <a:p>
            <a:pPr marL="1143000" indent="-1143000">
              <a:buFont typeface="Arial" panose="020B0604020202020204" pitchFamily="34" charset="0"/>
              <a:buChar char="•"/>
            </a:pPr>
            <a:r>
              <a:rPr lang="en-IE" sz="9600" dirty="0"/>
              <a:t>Supporting EAL pupils in acquiring the language of schooling (English/</a:t>
            </a:r>
            <a:r>
              <a:rPr lang="en-IE" sz="9600" dirty="0" err="1"/>
              <a:t>Gaeilge</a:t>
            </a:r>
            <a:r>
              <a:rPr lang="en-IE" sz="9600" dirty="0"/>
              <a:t>)</a:t>
            </a:r>
          </a:p>
          <a:p>
            <a:endParaRPr lang="en-IE" sz="9600" dirty="0"/>
          </a:p>
          <a:p>
            <a:pPr marL="1143000" indent="-1143000">
              <a:buFont typeface="Arial" panose="020B0604020202020204" pitchFamily="34" charset="0"/>
              <a:buChar char="•"/>
            </a:pPr>
            <a:r>
              <a:rPr lang="en-IE" sz="9600" dirty="0"/>
              <a:t>Supporting EAL pupils in maintaining home languages through an asset based approach</a:t>
            </a:r>
          </a:p>
          <a:p>
            <a:endParaRPr lang="en-IE" sz="9600" dirty="0"/>
          </a:p>
          <a:p>
            <a:endParaRPr lang="en-IE" sz="5400" dirty="0"/>
          </a:p>
        </p:txBody>
      </p:sp>
    </p:spTree>
    <p:extLst>
      <p:ext uri="{BB962C8B-B14F-4D97-AF65-F5344CB8AC3E}">
        <p14:creationId xmlns:p14="http://schemas.microsoft.com/office/powerpoint/2010/main" val="1347761844"/>
      </p:ext>
    </p:extLst>
  </p:cSld>
  <p:clrMapOvr>
    <a:masterClrMapping/>
  </p:clrMapOvr>
  <p:transitio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Open Sans"/>
            <a:ea typeface="Open Sans"/>
            <a:cs typeface="Open Sans"/>
            <a:sym typeface="Open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3714FE68266D47BA8369691F268256" ma:contentTypeVersion="1" ma:contentTypeDescription="Create a new document." ma:contentTypeScope="" ma:versionID="da0713c655d286bf7ecfa69b7b2ea03a">
  <xsd:schema xmlns:xsd="http://www.w3.org/2001/XMLSchema" xmlns:xs="http://www.w3.org/2001/XMLSchema" xmlns:p="http://schemas.microsoft.com/office/2006/metadata/properties" xmlns:ns1="http://schemas.microsoft.com/sharepoint/v3" xmlns:ns2="2c73a4f5-14d7-4e9f-a796-c21ac696e212" xmlns:ns3="60e7ddb5-0aa0-437f-a0bd-a030b5b9132d" targetNamespace="http://schemas.microsoft.com/office/2006/metadata/properties" ma:root="true" ma:fieldsID="1fb16cea9effff1260b881638fdfc77f" ns1:_="" ns2:_="" ns3:_="">
    <xsd:import namespace="http://schemas.microsoft.com/sharepoint/v3"/>
    <xsd:import namespace="2c73a4f5-14d7-4e9f-a796-c21ac696e212"/>
    <xsd:import namespace="60e7ddb5-0aa0-437f-a0bd-a030b5b9132d"/>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3:Order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c73a4f5-14d7-4e9f-a796-c21ac696e21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0e7ddb5-0aa0-437f-a0bd-a030b5b9132d" elementFormDefault="qualified">
    <xsd:import namespace="http://schemas.microsoft.com/office/2006/documentManagement/types"/>
    <xsd:import namespace="http://schemas.microsoft.com/office/infopath/2007/PartnerControls"/>
    <xsd:element name="Order0" ma:index="13" nillable="true" ma:displayName="Order" ma:internalName="Order0">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Order0 xmlns="60e7ddb5-0aa0-437f-a0bd-a030b5b9132d">6</Order0>
    <PublishingStartDate xmlns="http://schemas.microsoft.com/sharepoint/v3" xsi:nil="true"/>
    <PublishingExpirationDate xmlns="http://schemas.microsoft.com/sharepoint/v3" xsi:nil="true"/>
    <_dlc_DocId xmlns="2c73a4f5-14d7-4e9f-a796-c21ac696e212">WDERR2RU7NTD-27608751-151</_dlc_DocId>
    <_dlc_DocIdUrl xmlns="2c73a4f5-14d7-4e9f-a796-c21ac696e212">
      <Url>http://intranet/Info/Communications/GI/_layouts/15/DocIdRedir.aspx?ID=WDERR2RU7NTD-27608751-151</Url>
      <Description>WDERR2RU7NTD-27608751-151</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5E2238A-BB10-4ACF-9B9D-D84E99EBAC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c73a4f5-14d7-4e9f-a796-c21ac696e212"/>
    <ds:schemaRef ds:uri="60e7ddb5-0aa0-437f-a0bd-a030b5b913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75F7FE-CEF7-4D87-A06F-48CBFAC6CDC6}">
  <ds:schemaRefs>
    <ds:schemaRef ds:uri="http://schemas.microsoft.com/sharepoint/v3/contenttype/forms"/>
  </ds:schemaRefs>
</ds:datastoreItem>
</file>

<file path=customXml/itemProps3.xml><?xml version="1.0" encoding="utf-8"?>
<ds:datastoreItem xmlns:ds="http://schemas.openxmlformats.org/officeDocument/2006/customXml" ds:itemID="{184286A3-E653-48B1-AB8F-B811C7E1339B}">
  <ds:schemaRefs>
    <ds:schemaRef ds:uri="http://schemas.microsoft.com/office/infopath/2007/PartnerControls"/>
    <ds:schemaRef ds:uri="http://schemas.microsoft.com/office/2006/metadata/properties"/>
    <ds:schemaRef ds:uri="http://schemas.openxmlformats.org/package/2006/metadata/core-properties"/>
    <ds:schemaRef ds:uri="http://schemas.microsoft.com/office/2006/documentManagement/types"/>
    <ds:schemaRef ds:uri="60e7ddb5-0aa0-437f-a0bd-a030b5b9132d"/>
    <ds:schemaRef ds:uri="2c73a4f5-14d7-4e9f-a796-c21ac696e212"/>
    <ds:schemaRef ds:uri="http://purl.org/dc/terms/"/>
    <ds:schemaRef ds:uri="http://purl.org/dc/elements/1.1/"/>
    <ds:schemaRef ds:uri="http://schemas.microsoft.com/sharepoint/v3"/>
    <ds:schemaRef ds:uri="http://www.w3.org/XML/1998/namespace"/>
    <ds:schemaRef ds:uri="http://purl.org/dc/dcmitype/"/>
  </ds:schemaRefs>
</ds:datastoreItem>
</file>

<file path=customXml/itemProps4.xml><?xml version="1.0" encoding="utf-8"?>
<ds:datastoreItem xmlns:ds="http://schemas.openxmlformats.org/officeDocument/2006/customXml" ds:itemID="{608CC336-4ED5-44E0-9441-6F107FD8C43E}">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3980</TotalTime>
  <Words>1317</Words>
  <Application>Microsoft Office PowerPoint</Application>
  <PresentationFormat>Custom</PresentationFormat>
  <Paragraphs>198</Paragraphs>
  <Slides>24</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.AppleSystemUIFont</vt:lpstr>
      <vt:lpstr>Arial</vt:lpstr>
      <vt:lpstr>Calibri</vt:lpstr>
      <vt:lpstr>Calibri Light</vt:lpstr>
      <vt:lpstr>Georgia</vt:lpstr>
      <vt:lpstr>Helvetica Neue</vt:lpstr>
      <vt:lpstr>Open Sans</vt:lpstr>
      <vt:lpstr>Open Sans Light</vt:lpstr>
      <vt:lpstr>Wingdings</vt:lpstr>
      <vt:lpstr>Office Theme</vt:lpstr>
      <vt:lpstr>Delivering Equality of Opportunity in Schools (DEIS)</vt:lpstr>
      <vt:lpstr>PowerPoint Presentation</vt:lpstr>
      <vt:lpstr>What is DEIS?</vt:lpstr>
      <vt:lpstr>DEIS ACTION PLANING FOR IMPROVEMENT: DEIS THEMES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DEIS ACTION PLANNING FOR IMPROVEMENT  Requirements as outlined in the DEIS Grant Letter and in SSE guidance</vt:lpstr>
      <vt:lpstr>PowerPoint Presentation</vt:lpstr>
      <vt:lpstr>DEIS Action Planning Requirements</vt:lpstr>
      <vt:lpstr>PowerPoint Presentation</vt:lpstr>
      <vt:lpstr>Who are the most at risk pupils/students?</vt:lpstr>
      <vt:lpstr>Target pupils</vt:lpstr>
      <vt:lpstr>PowerPoint Presentation</vt:lpstr>
      <vt:lpstr>Setting clear (SMART) targets</vt:lpstr>
      <vt:lpstr>Key Messages</vt:lpstr>
      <vt:lpstr>Questions to Analyse where you are as a school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Template</dc:title>
  <dc:creator>Donnelly, William</dc:creator>
  <cp:lastModifiedBy>D McDonagh</cp:lastModifiedBy>
  <cp:revision>274</cp:revision>
  <cp:lastPrinted>2018-01-09T06:39:09Z</cp:lastPrinted>
  <dcterms:created xsi:type="dcterms:W3CDTF">2020-09-08T11:18:20Z</dcterms:created>
  <dcterms:modified xsi:type="dcterms:W3CDTF">2022-10-03T11:40:40Z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b09ef0fb-3724-4554-b154-dab84aa71c7e</vt:lpwstr>
  </property>
  <property fmtid="{D5CDD505-2E9C-101B-9397-08002B2CF9AE}" pid="3" name="ContentTypeId">
    <vt:lpwstr>0x0101007D3714FE68266D47BA8369691F268256</vt:lpwstr>
  </property>
</Properties>
</file>